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Lst>
  <p:sldSz cx="13004800" cy="9753600"/>
  <p:notesSz cx="6858000" cy="9144000"/>
  <p:defaultTextStyle>
    <a:lvl1pPr algn="ctr" defTabSz="584200">
      <a:defRPr sz="3800">
        <a:solidFill>
          <a:srgbClr val="FFFFFF"/>
        </a:solidFill>
        <a:latin typeface="+mn-lt"/>
        <a:ea typeface="+mn-ea"/>
        <a:cs typeface="+mn-cs"/>
        <a:sym typeface="Helvetica Light"/>
      </a:defRPr>
    </a:lvl1pPr>
    <a:lvl2pPr indent="228600" algn="ctr" defTabSz="584200">
      <a:defRPr sz="3800">
        <a:solidFill>
          <a:srgbClr val="FFFFFF"/>
        </a:solidFill>
        <a:latin typeface="+mn-lt"/>
        <a:ea typeface="+mn-ea"/>
        <a:cs typeface="+mn-cs"/>
        <a:sym typeface="Helvetica Light"/>
      </a:defRPr>
    </a:lvl2pPr>
    <a:lvl3pPr indent="457200" algn="ctr" defTabSz="584200">
      <a:defRPr sz="3800">
        <a:solidFill>
          <a:srgbClr val="FFFFFF"/>
        </a:solidFill>
        <a:latin typeface="+mn-lt"/>
        <a:ea typeface="+mn-ea"/>
        <a:cs typeface="+mn-cs"/>
        <a:sym typeface="Helvetica Light"/>
      </a:defRPr>
    </a:lvl3pPr>
    <a:lvl4pPr indent="685800" algn="ctr" defTabSz="584200">
      <a:defRPr sz="3800">
        <a:solidFill>
          <a:srgbClr val="FFFFFF"/>
        </a:solidFill>
        <a:latin typeface="+mn-lt"/>
        <a:ea typeface="+mn-ea"/>
        <a:cs typeface="+mn-cs"/>
        <a:sym typeface="Helvetica Light"/>
      </a:defRPr>
    </a:lvl4pPr>
    <a:lvl5pPr indent="914400" algn="ctr" defTabSz="584200">
      <a:defRPr sz="3800">
        <a:solidFill>
          <a:srgbClr val="FFFFFF"/>
        </a:solidFill>
        <a:latin typeface="+mn-lt"/>
        <a:ea typeface="+mn-ea"/>
        <a:cs typeface="+mn-cs"/>
        <a:sym typeface="Helvetica Light"/>
      </a:defRPr>
    </a:lvl5pPr>
    <a:lvl6pPr indent="1143000" algn="ctr" defTabSz="584200">
      <a:defRPr sz="3800">
        <a:solidFill>
          <a:srgbClr val="FFFFFF"/>
        </a:solidFill>
        <a:latin typeface="+mn-lt"/>
        <a:ea typeface="+mn-ea"/>
        <a:cs typeface="+mn-cs"/>
        <a:sym typeface="Helvetica Light"/>
      </a:defRPr>
    </a:lvl6pPr>
    <a:lvl7pPr indent="1371600" algn="ctr" defTabSz="584200">
      <a:defRPr sz="3800">
        <a:solidFill>
          <a:srgbClr val="FFFFFF"/>
        </a:solidFill>
        <a:latin typeface="+mn-lt"/>
        <a:ea typeface="+mn-ea"/>
        <a:cs typeface="+mn-cs"/>
        <a:sym typeface="Helvetica Light"/>
      </a:defRPr>
    </a:lvl7pPr>
    <a:lvl8pPr indent="1600200" algn="ctr" defTabSz="584200">
      <a:defRPr sz="3800">
        <a:solidFill>
          <a:srgbClr val="FFFFFF"/>
        </a:solidFill>
        <a:latin typeface="+mn-lt"/>
        <a:ea typeface="+mn-ea"/>
        <a:cs typeface="+mn-cs"/>
        <a:sym typeface="Helvetica Light"/>
      </a:defRPr>
    </a:lvl8pPr>
    <a:lvl9pPr indent="1828800" algn="ctr" defTabSz="584200">
      <a:defRPr sz="38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89B1A"/>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A433"/>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rgbClr val="E8A433"/>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ph type="sldImg"/>
          </p:nvPr>
        </p:nvSpPr>
        <p:spPr>
          <a:xfrm>
            <a:off x="1143000" y="685800"/>
            <a:ext cx="4572000" cy="3429000"/>
          </a:xfrm>
          <a:prstGeom prst="rect">
            <a:avLst/>
          </a:prstGeom>
        </p:spPr>
        <p:txBody>
          <a:bodyPr/>
          <a:lstStyle/>
          <a:p>
            <a:pPr lvl="0"/>
          </a:p>
        </p:txBody>
      </p:sp>
      <p:sp>
        <p:nvSpPr>
          <p:cNvPr id="78" name="Shape 78"/>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 name="Shape 13"/>
          <p:cNvSpPr/>
          <p:nvPr>
            <p:ph type="title"/>
          </p:nvPr>
        </p:nvSpPr>
        <p:spPr>
          <a:xfrm>
            <a:off x="1270000" y="1638300"/>
            <a:ext cx="10464800" cy="3302000"/>
          </a:xfrm>
          <a:prstGeom prst="rect">
            <a:avLst/>
          </a:prstGeom>
        </p:spPr>
        <p:txBody>
          <a:bodyPr anchor="b"/>
          <a:lstStyle>
            <a:lvl1pPr algn="ctr" defTabSz="584200">
              <a:lnSpc>
                <a:spcPct val="100000"/>
              </a:lnSpc>
              <a:defRPr sz="8000">
                <a:solidFill>
                  <a:srgbClr val="FFFFFF"/>
                </a:solidFill>
                <a:latin typeface="+mn-lt"/>
                <a:ea typeface="+mn-ea"/>
                <a:cs typeface="+mn-cs"/>
                <a:sym typeface="Helvetica Light"/>
              </a:defRPr>
            </a:lvl1pPr>
          </a:lstStyle>
          <a:p>
            <a:pPr lvl="0">
              <a:defRPr sz="1800">
                <a:solidFill>
                  <a:srgbClr val="000000"/>
                </a:solidFill>
              </a:defRPr>
            </a:pPr>
            <a:r>
              <a:rPr sz="8000">
                <a:solidFill>
                  <a:srgbClr val="FFFFFF"/>
                </a:solidFill>
              </a:rPr>
              <a:t>Title Text</a:t>
            </a:r>
          </a:p>
        </p:txBody>
      </p:sp>
      <p:sp>
        <p:nvSpPr>
          <p:cNvPr id="14" name="Shape 14"/>
          <p:cNvSpPr/>
          <p:nvPr>
            <p:ph type="body" idx="1"/>
          </p:nvPr>
        </p:nvSpPr>
        <p:spPr>
          <a:xfrm>
            <a:off x="1270000" y="5029200"/>
            <a:ext cx="10464800" cy="1130300"/>
          </a:xfrm>
          <a:prstGeom prst="rect">
            <a:avLst/>
          </a:prstGeom>
        </p:spPr>
        <p:txBody>
          <a:bodyPr>
            <a:normAutofit fontScale="100000" lnSpcReduction="0"/>
          </a:bodyPr>
          <a:lstStyle>
            <a:lvl1pPr marL="0" indent="0" algn="ctr" defTabSz="584200">
              <a:lnSpc>
                <a:spcPct val="100000"/>
              </a:lnSpc>
              <a:spcBef>
                <a:spcPts val="0"/>
              </a:spcBef>
              <a:buClrTx/>
              <a:buSzTx/>
              <a:buFontTx/>
              <a:buNone/>
              <a:defRPr b="0" i="0" sz="3200">
                <a:solidFill>
                  <a:srgbClr val="FFFFFF"/>
                </a:solidFill>
                <a:latin typeface="+mn-lt"/>
                <a:ea typeface="+mn-ea"/>
                <a:cs typeface="+mn-cs"/>
                <a:sym typeface="Helvetica Light"/>
              </a:defRPr>
            </a:lvl1pPr>
            <a:lvl2pPr marL="0" indent="228600" algn="ctr" defTabSz="584200">
              <a:lnSpc>
                <a:spcPct val="100000"/>
              </a:lnSpc>
              <a:spcBef>
                <a:spcPts val="0"/>
              </a:spcBef>
              <a:buClrTx/>
              <a:buSzTx/>
              <a:buFontTx/>
              <a:buNone/>
              <a:defRPr b="0" i="0" sz="3200">
                <a:solidFill>
                  <a:srgbClr val="FFFFFF"/>
                </a:solidFill>
                <a:latin typeface="+mn-lt"/>
                <a:ea typeface="+mn-ea"/>
                <a:cs typeface="+mn-cs"/>
                <a:sym typeface="Helvetica Light"/>
              </a:defRPr>
            </a:lvl2pPr>
            <a:lvl3pPr marL="0" indent="457200" algn="ctr" defTabSz="584200">
              <a:lnSpc>
                <a:spcPct val="100000"/>
              </a:lnSpc>
              <a:spcBef>
                <a:spcPts val="0"/>
              </a:spcBef>
              <a:buClrTx/>
              <a:buSzTx/>
              <a:buFontTx/>
              <a:buNone/>
              <a:defRPr b="0" i="0" sz="3200">
                <a:solidFill>
                  <a:srgbClr val="FFFFFF"/>
                </a:solidFill>
                <a:latin typeface="+mn-lt"/>
                <a:ea typeface="+mn-ea"/>
                <a:cs typeface="+mn-cs"/>
                <a:sym typeface="Helvetica Light"/>
              </a:defRPr>
            </a:lvl3pPr>
            <a:lvl4pPr marL="0" indent="685800" algn="ctr" defTabSz="584200">
              <a:lnSpc>
                <a:spcPct val="100000"/>
              </a:lnSpc>
              <a:spcBef>
                <a:spcPts val="0"/>
              </a:spcBef>
              <a:buClrTx/>
              <a:buSzTx/>
              <a:buFontTx/>
              <a:buNone/>
              <a:defRPr b="0" i="0" sz="3200">
                <a:solidFill>
                  <a:srgbClr val="FFFFFF"/>
                </a:solidFill>
                <a:latin typeface="+mn-lt"/>
                <a:ea typeface="+mn-ea"/>
                <a:cs typeface="+mn-cs"/>
                <a:sym typeface="Helvetica Light"/>
              </a:defRPr>
            </a:lvl4pPr>
            <a:lvl5pPr marL="0" indent="914400" algn="ctr" defTabSz="584200">
              <a:lnSpc>
                <a:spcPct val="100000"/>
              </a:lnSpc>
              <a:spcBef>
                <a:spcPts val="0"/>
              </a:spcBef>
              <a:buClrTx/>
              <a:buSzTx/>
              <a:buFontTx/>
              <a:buNone/>
              <a:defRPr b="0" i="0" sz="320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Normal without kicker">
    <p:spTree>
      <p:nvGrpSpPr>
        <p:cNvPr id="1" name=""/>
        <p:cNvGrpSpPr/>
        <p:nvPr/>
      </p:nvGrpSpPr>
      <p:grpSpPr>
        <a:xfrm>
          <a:off x="0" y="0"/>
          <a:ext cx="0" cy="0"/>
          <a:chOff x="0" y="0"/>
          <a:chExt cx="0" cy="0"/>
        </a:xfrm>
      </p:grpSpPr>
      <p:sp>
        <p:nvSpPr>
          <p:cNvPr id="69" name="Shape 69"/>
          <p:cNvSpPr/>
          <p:nvPr>
            <p:ph type="title"/>
          </p:nvPr>
        </p:nvSpPr>
        <p:spPr>
          <a:prstGeom prst="rect">
            <a:avLst/>
          </a:prstGeom>
        </p:spPr>
        <p:txBody>
          <a:bodyPr/>
          <a:lstStyle/>
          <a:p>
            <a:pPr lvl="0">
              <a:defRPr sz="1800">
                <a:solidFill>
                  <a:srgbClr val="000000"/>
                </a:solidFill>
              </a:defRPr>
            </a:pPr>
            <a:r>
              <a:rPr sz="3800">
                <a:solidFill>
                  <a:srgbClr val="292929"/>
                </a:solidFill>
              </a:rPr>
              <a:t>Title Text</a:t>
            </a:r>
          </a:p>
        </p:txBody>
      </p:sp>
      <p:sp>
        <p:nvSpPr>
          <p:cNvPr id="70" name="Shape 70"/>
          <p:cNvSpPr/>
          <p:nvPr>
            <p:ph type="body" idx="1"/>
          </p:nvPr>
        </p:nvSpPr>
        <p:spPr>
          <a:prstGeom prst="rect">
            <a:avLst/>
          </a:prstGeom>
        </p:spPr>
        <p:txBody>
          <a:bodyPr/>
          <a:lstStyle/>
          <a:p>
            <a:pPr lvl="0">
              <a:defRPr b="0" i="0" sz="1800">
                <a:solidFill>
                  <a:srgbClr val="000000"/>
                </a:solidFill>
              </a:defRPr>
            </a:pPr>
            <a:r>
              <a:rPr b="1" i="1" sz="3400">
                <a:solidFill>
                  <a:srgbClr val="1B1B51"/>
                </a:solidFill>
              </a:rPr>
              <a:t>Body Level One</a:t>
            </a:r>
            <a:endParaRPr b="1" i="1" sz="3400">
              <a:solidFill>
                <a:srgbClr val="1B1B51"/>
              </a:solidFill>
            </a:endParaRPr>
          </a:p>
          <a:p>
            <a:pPr lvl="1">
              <a:defRPr b="0" i="0" sz="1800">
                <a:solidFill>
                  <a:srgbClr val="000000"/>
                </a:solidFill>
              </a:defRPr>
            </a:pPr>
            <a:r>
              <a:rPr b="1" i="1" sz="3400">
                <a:solidFill>
                  <a:srgbClr val="1B1B51"/>
                </a:solidFill>
              </a:rPr>
              <a:t>Body Level Two</a:t>
            </a:r>
            <a:endParaRPr b="1" i="1" sz="3400">
              <a:solidFill>
                <a:srgbClr val="1B1B51"/>
              </a:solidFill>
            </a:endParaRPr>
          </a:p>
          <a:p>
            <a:pPr lvl="2">
              <a:defRPr b="0" i="0" sz="1800">
                <a:solidFill>
                  <a:srgbClr val="000000"/>
                </a:solidFill>
              </a:defRPr>
            </a:pPr>
            <a:r>
              <a:rPr b="1" i="1" sz="3400">
                <a:solidFill>
                  <a:srgbClr val="1B1B51"/>
                </a:solidFill>
              </a:rPr>
              <a:t>Body Level Three</a:t>
            </a:r>
            <a:endParaRPr b="1" i="1" sz="3400">
              <a:solidFill>
                <a:srgbClr val="1B1B51"/>
              </a:solidFill>
            </a:endParaRPr>
          </a:p>
          <a:p>
            <a:pPr lvl="3">
              <a:defRPr b="0" i="0" sz="1800">
                <a:solidFill>
                  <a:srgbClr val="000000"/>
                </a:solidFill>
              </a:defRPr>
            </a:pPr>
            <a:r>
              <a:rPr b="1" i="1" sz="3400">
                <a:solidFill>
                  <a:srgbClr val="1B1B51"/>
                </a:solidFill>
              </a:rPr>
              <a:t>Body Level Four</a:t>
            </a:r>
            <a:endParaRPr b="1" i="1" sz="3400">
              <a:solidFill>
                <a:srgbClr val="1B1B51"/>
              </a:solidFill>
            </a:endParaRPr>
          </a:p>
          <a:p>
            <a:pPr lvl="4">
              <a:defRPr b="0" i="0" sz="1800">
                <a:solidFill>
                  <a:srgbClr val="000000"/>
                </a:solidFill>
              </a:defRPr>
            </a:pPr>
            <a:r>
              <a:rPr b="1" i="1" sz="3400">
                <a:solidFill>
                  <a:srgbClr val="1B1B51"/>
                </a:solidFill>
              </a:rPr>
              <a:t>Body Level Five</a:t>
            </a:r>
          </a:p>
        </p:txBody>
      </p:sp>
      <p:sp>
        <p:nvSpPr>
          <p:cNvPr id="71" name="Shape 7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73" name="Shape 7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sp>
        <p:nvSpPr>
          <p:cNvPr id="75" name="Shape 75"/>
          <p:cNvSpPr/>
          <p:nvPr/>
        </p:nvSpPr>
        <p:spPr>
          <a:xfrm>
            <a:off x="-1" y="-1"/>
            <a:ext cx="13004802" cy="1740748"/>
          </a:xfrm>
          <a:prstGeom prst="rect">
            <a:avLst/>
          </a:prstGeom>
          <a:gradFill>
            <a:gsLst>
              <a:gs pos="0">
                <a:srgbClr val="FFFFFF"/>
              </a:gs>
              <a:gs pos="100000">
                <a:srgbClr val="333399"/>
              </a:gs>
            </a:gsLst>
            <a:lin ang="10800000"/>
          </a:gradFill>
          <a:ln w="12700">
            <a:miter lim="400000"/>
          </a:ln>
        </p:spPr>
        <p:txBody>
          <a:bodyPr lIns="65023" tIns="65023" rIns="65023" bIns="65023" anchor="ctr"/>
          <a:lstStyle/>
          <a:p>
            <a:pPr lvl="0" algn="l" defTabSz="457200">
              <a:defRPr sz="2400">
                <a:solidFill>
                  <a:srgbClr val="000000"/>
                </a:solidFill>
                <a:latin typeface="Helvetica"/>
                <a:ea typeface="Helvetica"/>
                <a:cs typeface="Helvetica"/>
                <a:sym typeface="Helvetica"/>
              </a:defRPr>
            </a:pPr>
          </a:p>
        </p:txBody>
      </p:sp>
      <p:pic>
        <p:nvPicPr>
          <p:cNvPr id="76" name="blanco_logo_AMIT_29SEP10.png" descr="blanco_logo_AMIT_29SEP10.gif"/>
          <p:cNvPicPr/>
          <p:nvPr/>
        </p:nvPicPr>
        <p:blipFill>
          <a:blip r:embed="rId2">
            <a:extLst/>
          </a:blip>
          <a:stretch>
            <a:fillRect/>
          </a:stretch>
        </p:blipFill>
        <p:spPr>
          <a:xfrm>
            <a:off x="11487573" y="121919"/>
            <a:ext cx="1408854" cy="1612055"/>
          </a:xfrm>
          <a:prstGeom prst="rect">
            <a:avLst/>
          </a:prstGeom>
          <a:ln w="12700">
            <a:miter lim="400000"/>
          </a:ln>
        </p:spPr>
      </p:pic>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gradFill flip="none" rotWithShape="1">
          <a:gsLst>
            <a:gs pos="0">
              <a:srgbClr val="DCDEE0"/>
            </a:gs>
            <a:gs pos="100000">
              <a:srgbClr val="FFFFFF"/>
            </a:gs>
          </a:gsLst>
          <a:lin ang="5400000" scaled="0"/>
        </a:gradFill>
      </p:bgPr>
    </p:bg>
    <p:spTree>
      <p:nvGrpSpPr>
        <p:cNvPr id="1" name=""/>
        <p:cNvGrpSpPr/>
        <p:nvPr/>
      </p:nvGrpSpPr>
      <p:grpSpPr>
        <a:xfrm>
          <a:off x="0" y="0"/>
          <a:ext cx="0" cy="0"/>
          <a:chOff x="0" y="0"/>
          <a:chExt cx="0" cy="0"/>
        </a:xfrm>
      </p:grpSpPr>
      <p:pic>
        <p:nvPicPr>
          <p:cNvPr id="16" name="pasted-image.pdf"/>
          <p:cNvPicPr/>
          <p:nvPr/>
        </p:nvPicPr>
        <p:blipFill>
          <a:blip r:embed="rId2">
            <a:alphaModFix amt="14051"/>
            <a:extLst/>
          </a:blip>
          <a:stretch>
            <a:fillRect/>
          </a:stretch>
        </p:blipFill>
        <p:spPr>
          <a:xfrm>
            <a:off x="8688158" y="9077393"/>
            <a:ext cx="4058104" cy="507264"/>
          </a:xfrm>
          <a:prstGeom prst="rect">
            <a:avLst/>
          </a:prstGeom>
          <a:ln w="12700">
            <a:miter lim="400000"/>
          </a:ln>
        </p:spPr>
      </p:pic>
      <p:pic>
        <p:nvPicPr>
          <p:cNvPr id="17" name="Screen Shot 2014-06-04 at 17.50.46.png"/>
          <p:cNvPicPr/>
          <p:nvPr/>
        </p:nvPicPr>
        <p:blipFill>
          <a:blip r:embed="rId3">
            <a:alphaModFix amt="6184"/>
            <a:extLst/>
          </a:blip>
          <a:stretch>
            <a:fillRect/>
          </a:stretch>
        </p:blipFill>
        <p:spPr>
          <a:xfrm>
            <a:off x="4033" y="7998220"/>
            <a:ext cx="1882866" cy="1747300"/>
          </a:xfrm>
          <a:prstGeom prst="rect">
            <a:avLst/>
          </a:prstGeom>
          <a:ln w="12700">
            <a:miter lim="400000"/>
          </a:ln>
        </p:spPr>
      </p:pic>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Only">
    <p:spTree>
      <p:nvGrpSpPr>
        <p:cNvPr id="1" name=""/>
        <p:cNvGrpSpPr/>
        <p:nvPr/>
      </p:nvGrpSpPr>
      <p:grpSpPr>
        <a:xfrm>
          <a:off x="0" y="0"/>
          <a:ext cx="0" cy="0"/>
          <a:chOff x="0" y="0"/>
          <a:chExt cx="0" cy="0"/>
        </a:xfrm>
      </p:grpSpPr>
      <p:sp>
        <p:nvSpPr>
          <p:cNvPr id="19" name="Shape 19"/>
          <p:cNvSpPr/>
          <p:nvPr/>
        </p:nvSpPr>
        <p:spPr>
          <a:xfrm>
            <a:off x="-1" y="8721796"/>
            <a:ext cx="13002545"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20" name="Shape 20"/>
          <p:cNvSpPr/>
          <p:nvPr/>
        </p:nvSpPr>
        <p:spPr>
          <a:xfrm>
            <a:off x="11115040" y="8721796"/>
            <a:ext cx="1474330" cy="1"/>
          </a:xfrm>
          <a:prstGeom prst="line">
            <a:avLst/>
          </a:prstGeom>
          <a:ln w="25400">
            <a:solidFill>
              <a:srgbClr val="18559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21" name="Shape 21"/>
          <p:cNvSpPr/>
          <p:nvPr/>
        </p:nvSpPr>
        <p:spPr>
          <a:xfrm>
            <a:off x="2257" y="1104053"/>
            <a:ext cx="13002544"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22" name="Shape 22"/>
          <p:cNvSpPr/>
          <p:nvPr/>
        </p:nvSpPr>
        <p:spPr>
          <a:xfrm>
            <a:off x="2257" y="8721796"/>
            <a:ext cx="13002544"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23" name="Shape 23"/>
          <p:cNvSpPr/>
          <p:nvPr/>
        </p:nvSpPr>
        <p:spPr>
          <a:xfrm>
            <a:off x="11115040" y="8721796"/>
            <a:ext cx="1474330" cy="1"/>
          </a:xfrm>
          <a:prstGeom prst="line">
            <a:avLst/>
          </a:prstGeom>
          <a:ln w="25400">
            <a:solidFill>
              <a:srgbClr val="18559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24" name="Shape 24"/>
          <p:cNvSpPr/>
          <p:nvPr>
            <p:ph type="title"/>
          </p:nvPr>
        </p:nvSpPr>
        <p:spPr>
          <a:xfrm>
            <a:off x="-1" y="-1"/>
            <a:ext cx="12589371" cy="1255327"/>
          </a:xfrm>
          <a:prstGeom prst="rect">
            <a:avLst/>
          </a:prstGeom>
        </p:spPr>
        <p:txBody>
          <a:bodyPr>
            <a:noAutofit/>
          </a:bodyPr>
          <a:lstStyle>
            <a:lvl1pPr>
              <a:defRPr sz="3600"/>
            </a:lvl1pPr>
          </a:lstStyle>
          <a:p>
            <a:pPr lvl="0">
              <a:defRPr sz="1800">
                <a:solidFill>
                  <a:srgbClr val="000000"/>
                </a:solidFill>
              </a:defRPr>
            </a:pPr>
            <a:r>
              <a:rPr sz="3600">
                <a:solidFill>
                  <a:srgbClr val="292929"/>
                </a:solidFill>
              </a:rPr>
              <a:t>Title Text</a:t>
            </a:r>
          </a:p>
        </p:txBody>
      </p:sp>
      <p:sp>
        <p:nvSpPr>
          <p:cNvPr id="25" name="Shape 25"/>
          <p:cNvSpPr/>
          <p:nvPr>
            <p:ph type="sldNum" sz="quarter" idx="2"/>
          </p:nvPr>
        </p:nvSpPr>
        <p:spPr>
          <a:xfrm>
            <a:off x="12335484" y="9566797"/>
            <a:ext cx="168090" cy="147831"/>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Section Header">
    <p:spTree>
      <p:nvGrpSpPr>
        <p:cNvPr id="1" name=""/>
        <p:cNvGrpSpPr/>
        <p:nvPr/>
      </p:nvGrpSpPr>
      <p:grpSpPr>
        <a:xfrm>
          <a:off x="0" y="0"/>
          <a:ext cx="0" cy="0"/>
          <a:chOff x="0" y="0"/>
          <a:chExt cx="0" cy="0"/>
        </a:xfrm>
      </p:grpSpPr>
      <p:sp>
        <p:nvSpPr>
          <p:cNvPr id="27" name="Shape 27"/>
          <p:cNvSpPr/>
          <p:nvPr/>
        </p:nvSpPr>
        <p:spPr>
          <a:xfrm>
            <a:off x="-1" y="8721796"/>
            <a:ext cx="13002545"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28" name="Shape 28"/>
          <p:cNvSpPr/>
          <p:nvPr/>
        </p:nvSpPr>
        <p:spPr>
          <a:xfrm>
            <a:off x="11115040" y="8721796"/>
            <a:ext cx="1474330" cy="1"/>
          </a:xfrm>
          <a:prstGeom prst="line">
            <a:avLst/>
          </a:prstGeom>
          <a:ln w="25400">
            <a:solidFill>
              <a:srgbClr val="18559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29" name="Shape 29"/>
          <p:cNvSpPr/>
          <p:nvPr/>
        </p:nvSpPr>
        <p:spPr>
          <a:xfrm>
            <a:off x="2257" y="1104053"/>
            <a:ext cx="13002544"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30" name="Shape 30"/>
          <p:cNvSpPr/>
          <p:nvPr/>
        </p:nvSpPr>
        <p:spPr>
          <a:xfrm>
            <a:off x="2257" y="8721796"/>
            <a:ext cx="13002544"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31" name="Shape 31"/>
          <p:cNvSpPr/>
          <p:nvPr/>
        </p:nvSpPr>
        <p:spPr>
          <a:xfrm>
            <a:off x="11115040" y="8721796"/>
            <a:ext cx="1474330" cy="1"/>
          </a:xfrm>
          <a:prstGeom prst="line">
            <a:avLst/>
          </a:prstGeom>
          <a:ln w="25400">
            <a:solidFill>
              <a:srgbClr val="18559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32" name="Shape 32"/>
          <p:cNvSpPr/>
          <p:nvPr>
            <p:ph type="title"/>
          </p:nvPr>
        </p:nvSpPr>
        <p:spPr>
          <a:xfrm>
            <a:off x="1027289" y="6267591"/>
            <a:ext cx="11054081" cy="1937174"/>
          </a:xfrm>
          <a:prstGeom prst="rect">
            <a:avLst/>
          </a:prstGeom>
        </p:spPr>
        <p:txBody>
          <a:bodyPr anchor="t">
            <a:noAutofit/>
          </a:bodyPr>
          <a:lstStyle>
            <a:lvl1pPr>
              <a:defRPr cap="all" sz="5600"/>
            </a:lvl1pPr>
          </a:lstStyle>
          <a:p>
            <a:pPr lvl="0">
              <a:defRPr cap="none" sz="1800">
                <a:solidFill>
                  <a:srgbClr val="000000"/>
                </a:solidFill>
              </a:defRPr>
            </a:pPr>
            <a:r>
              <a:rPr cap="all" sz="5600">
                <a:solidFill>
                  <a:srgbClr val="292929"/>
                </a:solidFill>
              </a:rPr>
              <a:t>Title Text</a:t>
            </a:r>
          </a:p>
        </p:txBody>
      </p:sp>
      <p:sp>
        <p:nvSpPr>
          <p:cNvPr id="33" name="Shape 33"/>
          <p:cNvSpPr/>
          <p:nvPr>
            <p:ph type="body" idx="1"/>
          </p:nvPr>
        </p:nvSpPr>
        <p:spPr>
          <a:xfrm>
            <a:off x="1027289" y="4133993"/>
            <a:ext cx="11054081" cy="2133600"/>
          </a:xfrm>
          <a:prstGeom prst="rect">
            <a:avLst/>
          </a:prstGeom>
        </p:spPr>
        <p:txBody>
          <a:bodyPr anchor="b"/>
          <a:lstStyle>
            <a:lvl1pPr marL="0" indent="0" algn="just">
              <a:spcBef>
                <a:spcPts val="2400"/>
              </a:spcBef>
              <a:buClrTx/>
              <a:buSzTx/>
              <a:buFontTx/>
              <a:buNone/>
              <a:defRPr sz="2800"/>
            </a:lvl1pPr>
            <a:lvl2pPr marL="0" indent="457200" algn="just">
              <a:spcBef>
                <a:spcPts val="2400"/>
              </a:spcBef>
              <a:buClrTx/>
              <a:buSzTx/>
              <a:buFontTx/>
              <a:buNone/>
              <a:defRPr sz="2800"/>
            </a:lvl2pPr>
            <a:lvl3pPr marL="0" indent="914400" algn="just">
              <a:spcBef>
                <a:spcPts val="2400"/>
              </a:spcBef>
              <a:buClrTx/>
              <a:buSzTx/>
              <a:buFontTx/>
              <a:buNone/>
              <a:defRPr sz="2800"/>
            </a:lvl3pPr>
            <a:lvl4pPr marL="0" indent="1371600" algn="just">
              <a:spcBef>
                <a:spcPts val="2400"/>
              </a:spcBef>
              <a:buClrTx/>
              <a:buSzTx/>
              <a:buFontTx/>
              <a:buNone/>
              <a:defRPr sz="2800"/>
            </a:lvl4pPr>
            <a:lvl5pPr marL="0" indent="1828800" algn="just">
              <a:spcBef>
                <a:spcPts val="2400"/>
              </a:spcBef>
              <a:buClrTx/>
              <a:buSzTx/>
              <a:buFontTx/>
              <a:buNone/>
              <a:defRPr sz="2800"/>
            </a:lvl5pPr>
          </a:lstStyle>
          <a:p>
            <a:pPr lvl="0">
              <a:defRPr b="0" i="0" sz="1800">
                <a:solidFill>
                  <a:srgbClr val="000000"/>
                </a:solidFill>
              </a:defRPr>
            </a:pPr>
            <a:r>
              <a:rPr b="1" i="1" sz="2800">
                <a:solidFill>
                  <a:srgbClr val="1B1B51"/>
                </a:solidFill>
              </a:rPr>
              <a:t>Body Level One</a:t>
            </a:r>
            <a:endParaRPr b="1" i="1" sz="2800">
              <a:solidFill>
                <a:srgbClr val="1B1B51"/>
              </a:solidFill>
            </a:endParaRPr>
          </a:p>
          <a:p>
            <a:pPr lvl="1">
              <a:defRPr b="0" i="0" sz="1800">
                <a:solidFill>
                  <a:srgbClr val="000000"/>
                </a:solidFill>
              </a:defRPr>
            </a:pPr>
            <a:r>
              <a:rPr b="1" i="1" sz="2800">
                <a:solidFill>
                  <a:srgbClr val="1B1B51"/>
                </a:solidFill>
              </a:rPr>
              <a:t>Body Level Two</a:t>
            </a:r>
            <a:endParaRPr b="1" i="1" sz="2800">
              <a:solidFill>
                <a:srgbClr val="1B1B51"/>
              </a:solidFill>
            </a:endParaRPr>
          </a:p>
          <a:p>
            <a:pPr lvl="2">
              <a:defRPr b="0" i="0" sz="1800">
                <a:solidFill>
                  <a:srgbClr val="000000"/>
                </a:solidFill>
              </a:defRPr>
            </a:pPr>
            <a:r>
              <a:rPr b="1" i="1" sz="2800">
                <a:solidFill>
                  <a:srgbClr val="1B1B51"/>
                </a:solidFill>
              </a:rPr>
              <a:t>Body Level Three</a:t>
            </a:r>
            <a:endParaRPr b="1" i="1" sz="2800">
              <a:solidFill>
                <a:srgbClr val="1B1B51"/>
              </a:solidFill>
            </a:endParaRPr>
          </a:p>
          <a:p>
            <a:pPr lvl="3">
              <a:defRPr b="0" i="0" sz="1800">
                <a:solidFill>
                  <a:srgbClr val="000000"/>
                </a:solidFill>
              </a:defRPr>
            </a:pPr>
            <a:r>
              <a:rPr b="1" i="1" sz="2800">
                <a:solidFill>
                  <a:srgbClr val="1B1B51"/>
                </a:solidFill>
              </a:rPr>
              <a:t>Body Level Four</a:t>
            </a:r>
            <a:endParaRPr b="1" i="1" sz="2800">
              <a:solidFill>
                <a:srgbClr val="1B1B51"/>
              </a:solidFill>
            </a:endParaRPr>
          </a:p>
          <a:p>
            <a:pPr lvl="4">
              <a:defRPr b="0" i="0" sz="1800">
                <a:solidFill>
                  <a:srgbClr val="000000"/>
                </a:solidFill>
              </a:defRPr>
            </a:pPr>
            <a:r>
              <a:rPr b="1" i="1" sz="2800">
                <a:solidFill>
                  <a:srgbClr val="1B1B51"/>
                </a:solidFill>
              </a:rPr>
              <a:t>Body Level Five</a:t>
            </a:r>
          </a:p>
        </p:txBody>
      </p:sp>
      <p:sp>
        <p:nvSpPr>
          <p:cNvPr id="34" name="Shape 34"/>
          <p:cNvSpPr/>
          <p:nvPr>
            <p:ph type="sldNum" sz="quarter" idx="2"/>
          </p:nvPr>
        </p:nvSpPr>
        <p:spPr>
          <a:xfrm>
            <a:off x="12335484" y="9566797"/>
            <a:ext cx="168090" cy="147831"/>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wo Content">
    <p:spTree>
      <p:nvGrpSpPr>
        <p:cNvPr id="1" name=""/>
        <p:cNvGrpSpPr/>
        <p:nvPr/>
      </p:nvGrpSpPr>
      <p:grpSpPr>
        <a:xfrm>
          <a:off x="0" y="0"/>
          <a:ext cx="0" cy="0"/>
          <a:chOff x="0" y="0"/>
          <a:chExt cx="0" cy="0"/>
        </a:xfrm>
      </p:grpSpPr>
      <p:sp>
        <p:nvSpPr>
          <p:cNvPr id="36" name="Shape 36"/>
          <p:cNvSpPr/>
          <p:nvPr/>
        </p:nvSpPr>
        <p:spPr>
          <a:xfrm>
            <a:off x="-1" y="8721796"/>
            <a:ext cx="13002545"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37" name="Shape 37"/>
          <p:cNvSpPr/>
          <p:nvPr/>
        </p:nvSpPr>
        <p:spPr>
          <a:xfrm>
            <a:off x="11115040" y="8721796"/>
            <a:ext cx="1474330" cy="1"/>
          </a:xfrm>
          <a:prstGeom prst="line">
            <a:avLst/>
          </a:prstGeom>
          <a:ln w="25400">
            <a:solidFill>
              <a:srgbClr val="18559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38" name="Shape 38"/>
          <p:cNvSpPr/>
          <p:nvPr/>
        </p:nvSpPr>
        <p:spPr>
          <a:xfrm>
            <a:off x="2257" y="1104053"/>
            <a:ext cx="13002544"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39" name="Shape 39"/>
          <p:cNvSpPr/>
          <p:nvPr/>
        </p:nvSpPr>
        <p:spPr>
          <a:xfrm>
            <a:off x="2257" y="8721796"/>
            <a:ext cx="13002544"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40" name="Shape 40"/>
          <p:cNvSpPr/>
          <p:nvPr/>
        </p:nvSpPr>
        <p:spPr>
          <a:xfrm>
            <a:off x="11115040" y="8721796"/>
            <a:ext cx="1474330" cy="1"/>
          </a:xfrm>
          <a:prstGeom prst="line">
            <a:avLst/>
          </a:prstGeom>
          <a:ln w="25400">
            <a:solidFill>
              <a:srgbClr val="18559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41" name="Shape 41"/>
          <p:cNvSpPr/>
          <p:nvPr>
            <p:ph type="title"/>
          </p:nvPr>
        </p:nvSpPr>
        <p:spPr>
          <a:xfrm>
            <a:off x="-1" y="-1"/>
            <a:ext cx="12589371" cy="1255327"/>
          </a:xfrm>
          <a:prstGeom prst="rect">
            <a:avLst/>
          </a:prstGeom>
        </p:spPr>
        <p:txBody>
          <a:bodyPr>
            <a:noAutofit/>
          </a:bodyPr>
          <a:lstStyle>
            <a:lvl1pPr>
              <a:defRPr sz="3600"/>
            </a:lvl1pPr>
          </a:lstStyle>
          <a:p>
            <a:pPr lvl="0">
              <a:defRPr sz="1800">
                <a:solidFill>
                  <a:srgbClr val="000000"/>
                </a:solidFill>
              </a:defRPr>
            </a:pPr>
            <a:r>
              <a:rPr sz="3600">
                <a:solidFill>
                  <a:srgbClr val="292929"/>
                </a:solidFill>
              </a:rPr>
              <a:t>Title Text</a:t>
            </a:r>
          </a:p>
        </p:txBody>
      </p:sp>
      <p:sp>
        <p:nvSpPr>
          <p:cNvPr id="42" name="Shape 42"/>
          <p:cNvSpPr/>
          <p:nvPr>
            <p:ph type="sldNum" sz="quarter" idx="2"/>
          </p:nvPr>
        </p:nvSpPr>
        <p:spPr>
          <a:xfrm>
            <a:off x="12335484" y="9566797"/>
            <a:ext cx="168090" cy="147831"/>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spTree>
      <p:nvGrpSpPr>
        <p:cNvPr id="1" name=""/>
        <p:cNvGrpSpPr/>
        <p:nvPr/>
      </p:nvGrpSpPr>
      <p:grpSpPr>
        <a:xfrm>
          <a:off x="0" y="0"/>
          <a:ext cx="0" cy="0"/>
          <a:chOff x="0" y="0"/>
          <a:chExt cx="0" cy="0"/>
        </a:xfrm>
      </p:grpSpPr>
      <p:sp>
        <p:nvSpPr>
          <p:cNvPr id="44" name="Shape 44"/>
          <p:cNvSpPr/>
          <p:nvPr/>
        </p:nvSpPr>
        <p:spPr>
          <a:xfrm>
            <a:off x="-1" y="8721796"/>
            <a:ext cx="13002545"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45" name="Shape 45"/>
          <p:cNvSpPr/>
          <p:nvPr/>
        </p:nvSpPr>
        <p:spPr>
          <a:xfrm>
            <a:off x="11115040" y="8721796"/>
            <a:ext cx="1474330" cy="1"/>
          </a:xfrm>
          <a:prstGeom prst="line">
            <a:avLst/>
          </a:prstGeom>
          <a:ln w="25400">
            <a:solidFill>
              <a:srgbClr val="18559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46" name="Shape 46"/>
          <p:cNvSpPr/>
          <p:nvPr/>
        </p:nvSpPr>
        <p:spPr>
          <a:xfrm>
            <a:off x="2257" y="1104053"/>
            <a:ext cx="13002544"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47" name="Shape 47"/>
          <p:cNvSpPr/>
          <p:nvPr/>
        </p:nvSpPr>
        <p:spPr>
          <a:xfrm>
            <a:off x="2257" y="8721796"/>
            <a:ext cx="13002544"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48" name="Shape 48"/>
          <p:cNvSpPr/>
          <p:nvPr/>
        </p:nvSpPr>
        <p:spPr>
          <a:xfrm>
            <a:off x="11115040" y="8721796"/>
            <a:ext cx="1474330" cy="1"/>
          </a:xfrm>
          <a:prstGeom prst="line">
            <a:avLst/>
          </a:prstGeom>
          <a:ln w="25400">
            <a:solidFill>
              <a:srgbClr val="18559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49" name="Shape 49"/>
          <p:cNvSpPr/>
          <p:nvPr>
            <p:ph type="title"/>
          </p:nvPr>
        </p:nvSpPr>
        <p:spPr>
          <a:xfrm>
            <a:off x="36125" y="-1"/>
            <a:ext cx="12589371" cy="1255327"/>
          </a:xfrm>
          <a:prstGeom prst="rect">
            <a:avLst/>
          </a:prstGeom>
        </p:spPr>
        <p:txBody>
          <a:bodyPr>
            <a:noAutofit/>
          </a:bodyPr>
          <a:lstStyle/>
          <a:p>
            <a:pPr lvl="0">
              <a:defRPr sz="1800">
                <a:solidFill>
                  <a:srgbClr val="000000"/>
                </a:solidFill>
              </a:defRPr>
            </a:pPr>
            <a:r>
              <a:rPr sz="3800">
                <a:solidFill>
                  <a:srgbClr val="292929"/>
                </a:solidFill>
              </a:rPr>
              <a:t>Title Text</a:t>
            </a:r>
          </a:p>
        </p:txBody>
      </p:sp>
      <p:sp>
        <p:nvSpPr>
          <p:cNvPr id="50" name="Shape 50"/>
          <p:cNvSpPr/>
          <p:nvPr>
            <p:ph type="sldNum" sz="quarter" idx="2"/>
          </p:nvPr>
        </p:nvSpPr>
        <p:spPr>
          <a:xfrm>
            <a:off x="12335484" y="9566797"/>
            <a:ext cx="168090" cy="147831"/>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52" name="Shape 52"/>
          <p:cNvSpPr/>
          <p:nvPr/>
        </p:nvSpPr>
        <p:spPr>
          <a:xfrm>
            <a:off x="-1" y="8721796"/>
            <a:ext cx="13002545"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53" name="Shape 53"/>
          <p:cNvSpPr/>
          <p:nvPr/>
        </p:nvSpPr>
        <p:spPr>
          <a:xfrm>
            <a:off x="11115040" y="8721796"/>
            <a:ext cx="1474330" cy="1"/>
          </a:xfrm>
          <a:prstGeom prst="line">
            <a:avLst/>
          </a:prstGeom>
          <a:ln w="25400">
            <a:solidFill>
              <a:srgbClr val="18559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54" name="Shape 54"/>
          <p:cNvSpPr/>
          <p:nvPr/>
        </p:nvSpPr>
        <p:spPr>
          <a:xfrm>
            <a:off x="2257" y="1104053"/>
            <a:ext cx="13002544"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55" name="Shape 55"/>
          <p:cNvSpPr/>
          <p:nvPr/>
        </p:nvSpPr>
        <p:spPr>
          <a:xfrm>
            <a:off x="2257" y="8721796"/>
            <a:ext cx="13002544"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56" name="Shape 56"/>
          <p:cNvSpPr/>
          <p:nvPr/>
        </p:nvSpPr>
        <p:spPr>
          <a:xfrm>
            <a:off x="11115040" y="8721796"/>
            <a:ext cx="1474330" cy="1"/>
          </a:xfrm>
          <a:prstGeom prst="line">
            <a:avLst/>
          </a:prstGeom>
          <a:ln w="25400">
            <a:solidFill>
              <a:srgbClr val="18559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57" name="Shape 57"/>
          <p:cNvSpPr/>
          <p:nvPr>
            <p:ph type="sldNum" sz="quarter" idx="2"/>
          </p:nvPr>
        </p:nvSpPr>
        <p:spPr>
          <a:xfrm>
            <a:off x="12335484" y="9566797"/>
            <a:ext cx="168090" cy="147831"/>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sp>
        <p:nvSpPr>
          <p:cNvPr id="59" name="Shape 59"/>
          <p:cNvSpPr/>
          <p:nvPr>
            <p:ph type="sldNum" sz="quarter" idx="2"/>
          </p:nvPr>
        </p:nvSpPr>
        <p:spPr>
          <a:xfrm>
            <a:off x="9320107" y="8882098"/>
            <a:ext cx="3034454" cy="389270"/>
          </a:xfrm>
          <a:prstGeom prst="rect">
            <a:avLst/>
          </a:prstGeom>
        </p:spPr>
        <p:txBody>
          <a:bodyPr wrap="square" lIns="65023" tIns="65023" rIns="65023" bIns="65023" anchor="t"/>
          <a:lstStyle>
            <a:lvl1pPr>
              <a:lnSpc>
                <a:spcPct val="100000"/>
              </a:lnSpc>
              <a:defRPr sz="1800">
                <a:solidFill>
                  <a:srgbClr val="000000"/>
                </a:solidFill>
                <a:latin typeface="Arial"/>
                <a:ea typeface="Arial"/>
                <a:cs typeface="Arial"/>
                <a:sym typeface="Arial"/>
              </a:defRPr>
            </a:lvl1pPr>
          </a:lstStyle>
          <a:p>
            <a:pPr lvl="0"/>
            <a:fld id="{86CB4B4D-7CA3-9044-876B-883B54F8677D}" type="slidenum"/>
          </a:p>
        </p:txBody>
      </p:sp>
      <p:sp>
        <p:nvSpPr>
          <p:cNvPr id="60" name="Shape 60"/>
          <p:cNvSpPr/>
          <p:nvPr>
            <p:ph type="title"/>
          </p:nvPr>
        </p:nvSpPr>
        <p:spPr>
          <a:xfrm>
            <a:off x="975359" y="2623537"/>
            <a:ext cx="11054082" cy="2903503"/>
          </a:xfrm>
          <a:prstGeom prst="rect">
            <a:avLst/>
          </a:prstGeom>
        </p:spPr>
        <p:txBody>
          <a:bodyPr lIns="65023" tIns="65023" rIns="65023" bIns="65023">
            <a:noAutofit/>
          </a:bodyPr>
          <a:lstStyle>
            <a:lvl1pPr algn="ctr">
              <a:lnSpc>
                <a:spcPct val="100000"/>
              </a:lnSpc>
              <a:defRPr sz="6200">
                <a:solidFill>
                  <a:srgbClr val="000000"/>
                </a:solidFill>
                <a:latin typeface="Arial"/>
                <a:ea typeface="Arial"/>
                <a:cs typeface="Arial"/>
                <a:sym typeface="Arial"/>
              </a:defRPr>
            </a:lvl1pPr>
          </a:lstStyle>
          <a:p>
            <a:pPr lvl="0">
              <a:defRPr sz="1800"/>
            </a:pPr>
            <a:r>
              <a:rPr sz="6200"/>
              <a:t>Title Text</a:t>
            </a:r>
          </a:p>
        </p:txBody>
      </p:sp>
      <p:sp>
        <p:nvSpPr>
          <p:cNvPr id="61" name="Shape 61"/>
          <p:cNvSpPr/>
          <p:nvPr>
            <p:ph type="body" idx="1"/>
          </p:nvPr>
        </p:nvSpPr>
        <p:spPr>
          <a:xfrm>
            <a:off x="1950719" y="5527040"/>
            <a:ext cx="9103361" cy="4226561"/>
          </a:xfrm>
          <a:prstGeom prst="rect">
            <a:avLst/>
          </a:prstGeom>
        </p:spPr>
        <p:txBody>
          <a:bodyPr lIns="65023" tIns="65023" rIns="65023" bIns="65023"/>
          <a:lstStyle>
            <a:lvl1pPr marL="0" indent="0" algn="ctr">
              <a:lnSpc>
                <a:spcPct val="100000"/>
              </a:lnSpc>
              <a:spcBef>
                <a:spcPts val="700"/>
              </a:spcBef>
              <a:buClrTx/>
              <a:buSzTx/>
              <a:buFontTx/>
              <a:buNone/>
              <a:defRPr b="0" i="0" sz="4400">
                <a:solidFill>
                  <a:srgbClr val="000000"/>
                </a:solidFill>
                <a:latin typeface="Arial"/>
                <a:ea typeface="Arial"/>
                <a:cs typeface="Arial"/>
                <a:sym typeface="Arial"/>
              </a:defRPr>
            </a:lvl1pPr>
            <a:lvl2pPr marL="0" indent="457200" algn="ctr">
              <a:lnSpc>
                <a:spcPct val="100000"/>
              </a:lnSpc>
              <a:spcBef>
                <a:spcPts val="700"/>
              </a:spcBef>
              <a:buClrTx/>
              <a:buSzTx/>
              <a:buFontTx/>
              <a:buNone/>
              <a:defRPr b="0" i="0" sz="4400">
                <a:solidFill>
                  <a:srgbClr val="000000"/>
                </a:solidFill>
                <a:latin typeface="Arial"/>
                <a:ea typeface="Arial"/>
                <a:cs typeface="Arial"/>
                <a:sym typeface="Arial"/>
              </a:defRPr>
            </a:lvl2pPr>
            <a:lvl3pPr marL="0" indent="914400" algn="ctr">
              <a:lnSpc>
                <a:spcPct val="100000"/>
              </a:lnSpc>
              <a:spcBef>
                <a:spcPts val="700"/>
              </a:spcBef>
              <a:buClrTx/>
              <a:buSzTx/>
              <a:buFontTx/>
              <a:buNone/>
              <a:defRPr b="0" i="0" sz="4400">
                <a:solidFill>
                  <a:srgbClr val="000000"/>
                </a:solidFill>
                <a:latin typeface="Arial"/>
                <a:ea typeface="Arial"/>
                <a:cs typeface="Arial"/>
                <a:sym typeface="Arial"/>
              </a:defRPr>
            </a:lvl3pPr>
            <a:lvl4pPr marL="0" indent="1371600" algn="ctr">
              <a:lnSpc>
                <a:spcPct val="100000"/>
              </a:lnSpc>
              <a:spcBef>
                <a:spcPts val="700"/>
              </a:spcBef>
              <a:buClrTx/>
              <a:buSzTx/>
              <a:buFontTx/>
              <a:buNone/>
              <a:defRPr b="0" i="0" sz="4400">
                <a:solidFill>
                  <a:srgbClr val="000000"/>
                </a:solidFill>
                <a:latin typeface="Arial"/>
                <a:ea typeface="Arial"/>
                <a:cs typeface="Arial"/>
                <a:sym typeface="Arial"/>
              </a:defRPr>
            </a:lvl4pPr>
            <a:lvl5pPr marL="0" indent="1828800" algn="ctr">
              <a:lnSpc>
                <a:spcPct val="100000"/>
              </a:lnSpc>
              <a:spcBef>
                <a:spcPts val="700"/>
              </a:spcBef>
              <a:buClrTx/>
              <a:buSzTx/>
              <a:buFontTx/>
              <a:buNone/>
              <a:defRPr b="0" i="0" sz="4400">
                <a:solidFill>
                  <a:srgbClr val="000000"/>
                </a:solidFill>
                <a:latin typeface="Arial"/>
                <a:ea typeface="Arial"/>
                <a:cs typeface="Arial"/>
                <a:sym typeface="Arial"/>
              </a:defRPr>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2_Title Only">
    <p:spTree>
      <p:nvGrpSpPr>
        <p:cNvPr id="1" name=""/>
        <p:cNvGrpSpPr/>
        <p:nvPr/>
      </p:nvGrpSpPr>
      <p:grpSpPr>
        <a:xfrm>
          <a:off x="0" y="0"/>
          <a:ext cx="0" cy="0"/>
          <a:chOff x="0" y="0"/>
          <a:chExt cx="0" cy="0"/>
        </a:xfrm>
      </p:grpSpPr>
      <p:sp>
        <p:nvSpPr>
          <p:cNvPr id="63" name="Shape 63"/>
          <p:cNvSpPr/>
          <p:nvPr/>
        </p:nvSpPr>
        <p:spPr>
          <a:xfrm>
            <a:off x="-1" y="1104053"/>
            <a:ext cx="13002545"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64" name="Shape 64"/>
          <p:cNvSpPr/>
          <p:nvPr/>
        </p:nvSpPr>
        <p:spPr>
          <a:xfrm>
            <a:off x="-1" y="8721796"/>
            <a:ext cx="13002545"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65" name="Shape 65"/>
          <p:cNvSpPr/>
          <p:nvPr/>
        </p:nvSpPr>
        <p:spPr>
          <a:xfrm>
            <a:off x="11115040" y="8721796"/>
            <a:ext cx="1474330" cy="1"/>
          </a:xfrm>
          <a:prstGeom prst="line">
            <a:avLst/>
          </a:prstGeom>
          <a:ln w="25400">
            <a:solidFill>
              <a:srgbClr val="18559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66" name="Shape 66"/>
          <p:cNvSpPr/>
          <p:nvPr>
            <p:ph type="title"/>
          </p:nvPr>
        </p:nvSpPr>
        <p:spPr>
          <a:prstGeom prst="rect">
            <a:avLst/>
          </a:prstGeom>
        </p:spPr>
        <p:txBody>
          <a:bodyPr>
            <a:noAutofit/>
          </a:bodyPr>
          <a:lstStyle/>
          <a:p>
            <a:pPr lvl="0">
              <a:defRPr sz="1800">
                <a:solidFill>
                  <a:srgbClr val="000000"/>
                </a:solidFill>
              </a:defRPr>
            </a:pPr>
            <a:r>
              <a:rPr sz="3800">
                <a:solidFill>
                  <a:srgbClr val="292929"/>
                </a:solidFill>
              </a:rPr>
              <a:t>Title Text</a:t>
            </a:r>
          </a:p>
        </p:txBody>
      </p:sp>
      <p:sp>
        <p:nvSpPr>
          <p:cNvPr id="67" name="Shape 6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grpSp>
        <p:nvGrpSpPr>
          <p:cNvPr id="4" name="Group 4" descr="CERNLogo original"/>
          <p:cNvGrpSpPr/>
          <p:nvPr/>
        </p:nvGrpSpPr>
        <p:grpSpPr>
          <a:xfrm>
            <a:off x="449298" y="8721796"/>
            <a:ext cx="1031805" cy="1031805"/>
            <a:chOff x="0" y="0"/>
            <a:chExt cx="1031803" cy="1031803"/>
          </a:xfrm>
        </p:grpSpPr>
        <p:sp>
          <p:nvSpPr>
            <p:cNvPr id="2" name="Shape 2"/>
            <p:cNvSpPr/>
            <p:nvPr/>
          </p:nvSpPr>
          <p:spPr>
            <a:xfrm>
              <a:off x="0" y="0"/>
              <a:ext cx="1031804" cy="1031804"/>
            </a:xfrm>
            <a:prstGeom prst="rect">
              <a:avLst/>
            </a:prstGeom>
            <a:solidFill>
              <a:srgbClr val="70B8FF"/>
            </a:solidFill>
            <a:ln w="12700" cap="flat">
              <a:noFill/>
              <a:miter lim="400000"/>
            </a:ln>
            <a:effectLst/>
          </p:spPr>
          <p:txBody>
            <a:bodyPr wrap="square" lIns="15359" tIns="15359" rIns="15359" bIns="15359" numCol="1" anchor="ctr">
              <a:noAutofit/>
            </a:bodyPr>
            <a:lstStyle/>
            <a:p>
              <a:pPr lvl="0" algn="l" defTabSz="914400">
                <a:defRPr sz="2200">
                  <a:solidFill>
                    <a:srgbClr val="292929"/>
                  </a:solidFill>
                  <a:latin typeface="Arial Narrow Bold"/>
                  <a:ea typeface="Arial Narrow Bold"/>
                  <a:cs typeface="Arial Narrow Bold"/>
                  <a:sym typeface="Arial Narrow Bold"/>
                </a:defRPr>
              </a:pPr>
            </a:p>
          </p:txBody>
        </p:sp>
        <p:pic>
          <p:nvPicPr>
            <p:cNvPr id="3" name="image1.png"/>
            <p:cNvPicPr/>
            <p:nvPr/>
          </p:nvPicPr>
          <p:blipFill>
            <a:blip r:embed="rId2">
              <a:extLst/>
            </a:blip>
            <a:stretch>
              <a:fillRect/>
            </a:stretch>
          </p:blipFill>
          <p:spPr>
            <a:xfrm>
              <a:off x="0" y="0"/>
              <a:ext cx="1031804" cy="1031804"/>
            </a:xfrm>
            <a:prstGeom prst="rect">
              <a:avLst/>
            </a:prstGeom>
            <a:ln w="12700" cap="flat">
              <a:noFill/>
              <a:miter lim="400000"/>
            </a:ln>
            <a:effectLst/>
          </p:spPr>
        </p:pic>
      </p:grpSp>
      <p:sp>
        <p:nvSpPr>
          <p:cNvPr id="5" name="Shape 5"/>
          <p:cNvSpPr/>
          <p:nvPr/>
        </p:nvSpPr>
        <p:spPr>
          <a:xfrm>
            <a:off x="-1" y="1104053"/>
            <a:ext cx="13002545"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6" name="Shape 6"/>
          <p:cNvSpPr/>
          <p:nvPr/>
        </p:nvSpPr>
        <p:spPr>
          <a:xfrm>
            <a:off x="-1" y="8721796"/>
            <a:ext cx="13002545" cy="1"/>
          </a:xfrm>
          <a:prstGeom prst="line">
            <a:avLst/>
          </a:prstGeom>
          <a:ln w="25400">
            <a:solidFill>
              <a:srgbClr val="DED9C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7" name="Shape 7"/>
          <p:cNvSpPr/>
          <p:nvPr/>
        </p:nvSpPr>
        <p:spPr>
          <a:xfrm>
            <a:off x="11115040" y="8721796"/>
            <a:ext cx="1474330" cy="1"/>
          </a:xfrm>
          <a:prstGeom prst="line">
            <a:avLst/>
          </a:prstGeom>
          <a:ln w="25400">
            <a:solidFill>
              <a:srgbClr val="185598"/>
            </a:solidFill>
            <a:round/>
          </a:ln>
        </p:spPr>
        <p:txBody>
          <a:bodyPr lIns="15359" tIns="15359" rIns="15359" bIns="15359" anchor="ctr"/>
          <a:lstStyle/>
          <a:p>
            <a:pPr lvl="0" algn="l" defTabSz="457200">
              <a:defRPr sz="1600">
                <a:solidFill>
                  <a:srgbClr val="000000"/>
                </a:solidFill>
                <a:latin typeface="Helvetica"/>
                <a:ea typeface="Helvetica"/>
                <a:cs typeface="Helvetica"/>
                <a:sym typeface="Helvetica"/>
              </a:defRPr>
            </a:pPr>
          </a:p>
        </p:txBody>
      </p:sp>
      <p:sp>
        <p:nvSpPr>
          <p:cNvPr id="8" name="Shape 8"/>
          <p:cNvSpPr/>
          <p:nvPr/>
        </p:nvSpPr>
        <p:spPr>
          <a:xfrm>
            <a:off x="9267505" y="8768432"/>
            <a:ext cx="3686812" cy="460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914400">
              <a:lnSpc>
                <a:spcPct val="85000"/>
              </a:lnSpc>
              <a:defRPr sz="2200">
                <a:solidFill>
                  <a:srgbClr val="A6A6A6"/>
                </a:solidFill>
                <a:latin typeface="Arial Narrow Bold"/>
                <a:ea typeface="Arial Narrow Bold"/>
                <a:cs typeface="Arial Narrow Bold"/>
                <a:sym typeface="Arial Narrow Bold"/>
              </a:defRPr>
            </a:lvl1pPr>
          </a:lstStyle>
          <a:p>
            <a:pPr lvl="0">
              <a:defRPr sz="1800">
                <a:solidFill>
                  <a:srgbClr val="000000"/>
                </a:solidFill>
              </a:defRPr>
            </a:pPr>
            <a:r>
              <a:rPr sz="2200">
                <a:solidFill>
                  <a:srgbClr val="A6A6A6"/>
                </a:solidFill>
              </a:rPr>
              <a:t>TT &amp; e-Infrastructures</a:t>
            </a:r>
          </a:p>
        </p:txBody>
      </p:sp>
      <p:sp>
        <p:nvSpPr>
          <p:cNvPr id="9" name="Shape 9"/>
          <p:cNvSpPr/>
          <p:nvPr>
            <p:ph type="title"/>
          </p:nvPr>
        </p:nvSpPr>
        <p:spPr>
          <a:xfrm>
            <a:off x="-1" y="-1"/>
            <a:ext cx="13004801" cy="131402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292929"/>
                </a:solidFill>
              </a:rPr>
              <a:t>Title Text</a:t>
            </a:r>
          </a:p>
        </p:txBody>
      </p:sp>
      <p:sp>
        <p:nvSpPr>
          <p:cNvPr id="10" name="Shape 10"/>
          <p:cNvSpPr/>
          <p:nvPr>
            <p:ph type="body" idx="1"/>
          </p:nvPr>
        </p:nvSpPr>
        <p:spPr>
          <a:xfrm>
            <a:off x="449298" y="1394813"/>
            <a:ext cx="12140071" cy="835878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defRPr b="0" i="0" sz="1800">
                <a:solidFill>
                  <a:srgbClr val="000000"/>
                </a:solidFill>
              </a:defRPr>
            </a:pPr>
            <a:r>
              <a:rPr b="1" i="1" sz="3400">
                <a:solidFill>
                  <a:srgbClr val="1B1B51"/>
                </a:solidFill>
              </a:rPr>
              <a:t>Body Level One</a:t>
            </a:r>
            <a:endParaRPr b="1" i="1" sz="3400">
              <a:solidFill>
                <a:srgbClr val="1B1B51"/>
              </a:solidFill>
            </a:endParaRPr>
          </a:p>
          <a:p>
            <a:pPr lvl="1">
              <a:defRPr b="0" i="0" sz="1800">
                <a:solidFill>
                  <a:srgbClr val="000000"/>
                </a:solidFill>
              </a:defRPr>
            </a:pPr>
            <a:r>
              <a:rPr b="1" i="1" sz="3400">
                <a:solidFill>
                  <a:srgbClr val="1B1B51"/>
                </a:solidFill>
              </a:rPr>
              <a:t>Body Level Two</a:t>
            </a:r>
            <a:endParaRPr b="1" i="1" sz="3400">
              <a:solidFill>
                <a:srgbClr val="1B1B51"/>
              </a:solidFill>
            </a:endParaRPr>
          </a:p>
          <a:p>
            <a:pPr lvl="2">
              <a:defRPr b="0" i="0" sz="1800">
                <a:solidFill>
                  <a:srgbClr val="000000"/>
                </a:solidFill>
              </a:defRPr>
            </a:pPr>
            <a:r>
              <a:rPr b="1" i="1" sz="3400">
                <a:solidFill>
                  <a:srgbClr val="1B1B51"/>
                </a:solidFill>
              </a:rPr>
              <a:t>Body Level Three</a:t>
            </a:r>
            <a:endParaRPr b="1" i="1" sz="3400">
              <a:solidFill>
                <a:srgbClr val="1B1B51"/>
              </a:solidFill>
            </a:endParaRPr>
          </a:p>
          <a:p>
            <a:pPr lvl="3">
              <a:defRPr b="0" i="0" sz="1800">
                <a:solidFill>
                  <a:srgbClr val="000000"/>
                </a:solidFill>
              </a:defRPr>
            </a:pPr>
            <a:r>
              <a:rPr b="1" i="1" sz="3400">
                <a:solidFill>
                  <a:srgbClr val="1B1B51"/>
                </a:solidFill>
              </a:rPr>
              <a:t>Body Level Four</a:t>
            </a:r>
            <a:endParaRPr b="1" i="1" sz="3400">
              <a:solidFill>
                <a:srgbClr val="1B1B51"/>
              </a:solidFill>
            </a:endParaRPr>
          </a:p>
          <a:p>
            <a:pPr lvl="4">
              <a:defRPr b="0" i="0" sz="1800">
                <a:solidFill>
                  <a:srgbClr val="000000"/>
                </a:solidFill>
              </a:defRPr>
            </a:pPr>
            <a:r>
              <a:rPr b="1" i="1" sz="3400">
                <a:solidFill>
                  <a:srgbClr val="1B1B51"/>
                </a:solidFill>
              </a:rPr>
              <a:t>Body Level Five</a:t>
            </a:r>
          </a:p>
        </p:txBody>
      </p:sp>
      <p:sp>
        <p:nvSpPr>
          <p:cNvPr id="11" name="Shape 11"/>
          <p:cNvSpPr/>
          <p:nvPr>
            <p:ph type="sldNum" sz="quarter" idx="2"/>
          </p:nvPr>
        </p:nvSpPr>
        <p:spPr>
          <a:xfrm>
            <a:off x="12335484" y="9565668"/>
            <a:ext cx="168090" cy="147831"/>
          </a:xfrm>
          <a:prstGeom prst="rect">
            <a:avLst/>
          </a:prstGeom>
          <a:ln w="12700">
            <a:miter lim="400000"/>
          </a:ln>
        </p:spPr>
        <p:txBody>
          <a:bodyPr wrap="none" lIns="0" tIns="0" rIns="0" bIns="0" anchor="ctr">
            <a:spAutoFit/>
          </a:bodyPr>
          <a:lstStyle>
            <a:lvl1pPr algn="r" defTabSz="914400">
              <a:lnSpc>
                <a:spcPct val="85000"/>
              </a:lnSpc>
              <a:defRPr sz="1100">
                <a:solidFill>
                  <a:srgbClr val="292929"/>
                </a:solidFill>
                <a:latin typeface="Arial Bold"/>
                <a:ea typeface="Arial Bold"/>
                <a:cs typeface="Arial Bold"/>
                <a:sym typeface="Arial Bold"/>
              </a:defRPr>
            </a:lvl1pPr>
          </a:lstStyle>
          <a:p>
            <a:pPr lvl="0"/>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spd="med" advClick="1"/>
  <p:txStyles>
    <p:titleStyle>
      <a:lvl1pPr>
        <a:lnSpc>
          <a:spcPct val="90000"/>
        </a:lnSpc>
        <a:defRPr sz="3800">
          <a:solidFill>
            <a:srgbClr val="292929"/>
          </a:solidFill>
          <a:latin typeface="Arial Narrow Bold"/>
          <a:ea typeface="Arial Narrow Bold"/>
          <a:cs typeface="Arial Narrow Bold"/>
          <a:sym typeface="Arial Narrow Bold"/>
        </a:defRPr>
      </a:lvl1pPr>
      <a:lvl2pPr>
        <a:lnSpc>
          <a:spcPct val="90000"/>
        </a:lnSpc>
        <a:defRPr sz="3800">
          <a:solidFill>
            <a:srgbClr val="292929"/>
          </a:solidFill>
          <a:latin typeface="Arial Narrow Bold"/>
          <a:ea typeface="Arial Narrow Bold"/>
          <a:cs typeface="Arial Narrow Bold"/>
          <a:sym typeface="Arial Narrow Bold"/>
        </a:defRPr>
      </a:lvl2pPr>
      <a:lvl3pPr>
        <a:lnSpc>
          <a:spcPct val="90000"/>
        </a:lnSpc>
        <a:defRPr sz="3800">
          <a:solidFill>
            <a:srgbClr val="292929"/>
          </a:solidFill>
          <a:latin typeface="Arial Narrow Bold"/>
          <a:ea typeface="Arial Narrow Bold"/>
          <a:cs typeface="Arial Narrow Bold"/>
          <a:sym typeface="Arial Narrow Bold"/>
        </a:defRPr>
      </a:lvl3pPr>
      <a:lvl4pPr>
        <a:lnSpc>
          <a:spcPct val="90000"/>
        </a:lnSpc>
        <a:defRPr sz="3800">
          <a:solidFill>
            <a:srgbClr val="292929"/>
          </a:solidFill>
          <a:latin typeface="Arial Narrow Bold"/>
          <a:ea typeface="Arial Narrow Bold"/>
          <a:cs typeface="Arial Narrow Bold"/>
          <a:sym typeface="Arial Narrow Bold"/>
        </a:defRPr>
      </a:lvl4pPr>
      <a:lvl5pPr>
        <a:lnSpc>
          <a:spcPct val="90000"/>
        </a:lnSpc>
        <a:defRPr sz="3800">
          <a:solidFill>
            <a:srgbClr val="292929"/>
          </a:solidFill>
          <a:latin typeface="Arial Narrow Bold"/>
          <a:ea typeface="Arial Narrow Bold"/>
          <a:cs typeface="Arial Narrow Bold"/>
          <a:sym typeface="Arial Narrow Bold"/>
        </a:defRPr>
      </a:lvl5pPr>
      <a:lvl6pPr indent="457200">
        <a:lnSpc>
          <a:spcPct val="90000"/>
        </a:lnSpc>
        <a:defRPr sz="3800">
          <a:solidFill>
            <a:srgbClr val="292929"/>
          </a:solidFill>
          <a:latin typeface="Arial Narrow Bold"/>
          <a:ea typeface="Arial Narrow Bold"/>
          <a:cs typeface="Arial Narrow Bold"/>
          <a:sym typeface="Arial Narrow Bold"/>
        </a:defRPr>
      </a:lvl6pPr>
      <a:lvl7pPr indent="914400">
        <a:lnSpc>
          <a:spcPct val="90000"/>
        </a:lnSpc>
        <a:defRPr sz="3800">
          <a:solidFill>
            <a:srgbClr val="292929"/>
          </a:solidFill>
          <a:latin typeface="Arial Narrow Bold"/>
          <a:ea typeface="Arial Narrow Bold"/>
          <a:cs typeface="Arial Narrow Bold"/>
          <a:sym typeface="Arial Narrow Bold"/>
        </a:defRPr>
      </a:lvl7pPr>
      <a:lvl8pPr indent="1371600">
        <a:lnSpc>
          <a:spcPct val="90000"/>
        </a:lnSpc>
        <a:defRPr sz="3800">
          <a:solidFill>
            <a:srgbClr val="292929"/>
          </a:solidFill>
          <a:latin typeface="Arial Narrow Bold"/>
          <a:ea typeface="Arial Narrow Bold"/>
          <a:cs typeface="Arial Narrow Bold"/>
          <a:sym typeface="Arial Narrow Bold"/>
        </a:defRPr>
      </a:lvl8pPr>
      <a:lvl9pPr indent="1828800">
        <a:lnSpc>
          <a:spcPct val="90000"/>
        </a:lnSpc>
        <a:defRPr sz="3800">
          <a:solidFill>
            <a:srgbClr val="292929"/>
          </a:solidFill>
          <a:latin typeface="Arial Narrow Bold"/>
          <a:ea typeface="Arial Narrow Bold"/>
          <a:cs typeface="Arial Narrow Bold"/>
          <a:sym typeface="Arial Narrow Bold"/>
        </a:defRPr>
      </a:lvl9pPr>
    </p:titleStyle>
    <p:bodyStyle>
      <a:lvl1pPr marL="123693" indent="-123693">
        <a:lnSpc>
          <a:spcPct val="85000"/>
        </a:lnSpc>
        <a:spcBef>
          <a:spcPts val="2800"/>
        </a:spcBef>
        <a:buClr>
          <a:srgbClr val="FFFFFF"/>
        </a:buClr>
        <a:buSzPct val="25000"/>
        <a:buFont typeface="Arial Narrow"/>
        <a:buChar char=" "/>
        <a:defRPr b="1" i="1" sz="3400">
          <a:solidFill>
            <a:srgbClr val="1B1B51"/>
          </a:solidFill>
          <a:latin typeface="Arial Narrow"/>
          <a:ea typeface="Arial Narrow"/>
          <a:cs typeface="Arial Narrow"/>
          <a:sym typeface="Arial Narrow"/>
        </a:defRPr>
      </a:lvl1pPr>
      <a:lvl2pPr marL="279559" indent="-277972">
        <a:lnSpc>
          <a:spcPct val="85000"/>
        </a:lnSpc>
        <a:spcBef>
          <a:spcPts val="2800"/>
        </a:spcBef>
        <a:buClr>
          <a:srgbClr val="FFFFFF"/>
        </a:buClr>
        <a:buSzPct val="100000"/>
        <a:buFont typeface="Arial Narrow"/>
        <a:buChar char="•"/>
        <a:defRPr b="1" i="1" sz="3400">
          <a:solidFill>
            <a:srgbClr val="1B1B51"/>
          </a:solidFill>
          <a:latin typeface="Arial Narrow"/>
          <a:ea typeface="Arial Narrow"/>
          <a:cs typeface="Arial Narrow"/>
          <a:sym typeface="Arial Narrow"/>
        </a:defRPr>
      </a:lvl2pPr>
      <a:lvl3pPr marL="514152" indent="-347465">
        <a:lnSpc>
          <a:spcPct val="85000"/>
        </a:lnSpc>
        <a:spcBef>
          <a:spcPts val="2800"/>
        </a:spcBef>
        <a:buClr>
          <a:srgbClr val="FFFFFF"/>
        </a:buClr>
        <a:buSzPct val="40000"/>
        <a:buFont typeface="Arial Narrow"/>
        <a:buChar char="❑"/>
        <a:defRPr b="1" i="1" sz="3400">
          <a:solidFill>
            <a:srgbClr val="1B1B51"/>
          </a:solidFill>
          <a:latin typeface="Arial Narrow"/>
          <a:ea typeface="Arial Narrow"/>
          <a:cs typeface="Arial Narrow"/>
          <a:sym typeface="Arial Narrow"/>
        </a:defRPr>
      </a:lvl3pPr>
      <a:lvl4pPr marL="752022" indent="-420235">
        <a:lnSpc>
          <a:spcPct val="85000"/>
        </a:lnSpc>
        <a:spcBef>
          <a:spcPts val="2800"/>
        </a:spcBef>
        <a:buClr>
          <a:srgbClr val="FFFFFF"/>
        </a:buClr>
        <a:buSzPct val="100000"/>
        <a:buFont typeface="Arial Narrow"/>
        <a:buChar char="–"/>
        <a:defRPr b="1" i="1" sz="3400">
          <a:solidFill>
            <a:srgbClr val="1B1B51"/>
          </a:solidFill>
          <a:latin typeface="Arial Narrow"/>
          <a:ea typeface="Arial Narrow"/>
          <a:cs typeface="Arial Narrow"/>
          <a:sym typeface="Arial Narrow"/>
        </a:defRPr>
      </a:lvl4pPr>
      <a:lvl5pPr marL="2086840" indent="-353290">
        <a:lnSpc>
          <a:spcPct val="85000"/>
        </a:lnSpc>
        <a:spcBef>
          <a:spcPts val="2800"/>
        </a:spcBef>
        <a:buClr>
          <a:srgbClr val="FFFFFF"/>
        </a:buClr>
        <a:buSzPct val="100000"/>
        <a:buFont typeface="Arial Narrow"/>
        <a:buChar char="»"/>
        <a:defRPr b="1" i="1" sz="3400">
          <a:solidFill>
            <a:srgbClr val="1B1B51"/>
          </a:solidFill>
          <a:latin typeface="Arial Narrow"/>
          <a:ea typeface="Arial Narrow"/>
          <a:cs typeface="Arial Narrow"/>
          <a:sym typeface="Arial Narrow"/>
        </a:defRPr>
      </a:lvl5pPr>
      <a:lvl6pPr marL="2544040" indent="-353290">
        <a:lnSpc>
          <a:spcPct val="85000"/>
        </a:lnSpc>
        <a:spcBef>
          <a:spcPts val="2800"/>
        </a:spcBef>
        <a:buClr>
          <a:srgbClr val="FFFFFF"/>
        </a:buClr>
        <a:buSzPct val="100000"/>
        <a:buFont typeface="Arial Narrow"/>
        <a:buChar char="»"/>
        <a:defRPr b="1" i="1" sz="3400">
          <a:solidFill>
            <a:srgbClr val="1B1B51"/>
          </a:solidFill>
          <a:latin typeface="Arial Narrow"/>
          <a:ea typeface="Arial Narrow"/>
          <a:cs typeface="Arial Narrow"/>
          <a:sym typeface="Arial Narrow"/>
        </a:defRPr>
      </a:lvl6pPr>
      <a:lvl7pPr marL="3001240" indent="-353290">
        <a:lnSpc>
          <a:spcPct val="85000"/>
        </a:lnSpc>
        <a:spcBef>
          <a:spcPts val="2800"/>
        </a:spcBef>
        <a:buClr>
          <a:srgbClr val="FFFFFF"/>
        </a:buClr>
        <a:buSzPct val="100000"/>
        <a:buFont typeface="Arial Narrow"/>
        <a:buChar char="»"/>
        <a:defRPr b="1" i="1" sz="3400">
          <a:solidFill>
            <a:srgbClr val="1B1B51"/>
          </a:solidFill>
          <a:latin typeface="Arial Narrow"/>
          <a:ea typeface="Arial Narrow"/>
          <a:cs typeface="Arial Narrow"/>
          <a:sym typeface="Arial Narrow"/>
        </a:defRPr>
      </a:lvl7pPr>
      <a:lvl8pPr marL="3458440" indent="-353290">
        <a:lnSpc>
          <a:spcPct val="85000"/>
        </a:lnSpc>
        <a:spcBef>
          <a:spcPts val="2800"/>
        </a:spcBef>
        <a:buClr>
          <a:srgbClr val="FFFFFF"/>
        </a:buClr>
        <a:buSzPct val="100000"/>
        <a:buFont typeface="Arial Narrow"/>
        <a:buChar char="»"/>
        <a:defRPr b="1" i="1" sz="3400">
          <a:solidFill>
            <a:srgbClr val="1B1B51"/>
          </a:solidFill>
          <a:latin typeface="Arial Narrow"/>
          <a:ea typeface="Arial Narrow"/>
          <a:cs typeface="Arial Narrow"/>
          <a:sym typeface="Arial Narrow"/>
        </a:defRPr>
      </a:lvl8pPr>
      <a:lvl9pPr marL="3915640" indent="-353290">
        <a:lnSpc>
          <a:spcPct val="85000"/>
        </a:lnSpc>
        <a:spcBef>
          <a:spcPts val="2800"/>
        </a:spcBef>
        <a:buClr>
          <a:srgbClr val="FFFFFF"/>
        </a:buClr>
        <a:buSzPct val="100000"/>
        <a:buFont typeface="Arial Narrow"/>
        <a:buChar char="»"/>
        <a:defRPr b="1" i="1" sz="3400">
          <a:solidFill>
            <a:srgbClr val="1B1B51"/>
          </a:solidFill>
          <a:latin typeface="Arial Narrow"/>
          <a:ea typeface="Arial Narrow"/>
          <a:cs typeface="Arial Narrow"/>
          <a:sym typeface="Arial Narrow"/>
        </a:defRPr>
      </a:lvl9pPr>
    </p:bodyStyle>
    <p:otherStyle>
      <a:lvl1pPr algn="r">
        <a:lnSpc>
          <a:spcPct val="85000"/>
        </a:lnSpc>
        <a:defRPr sz="1100">
          <a:solidFill>
            <a:schemeClr val="tx1"/>
          </a:solidFill>
          <a:latin typeface="+mn-lt"/>
          <a:ea typeface="+mn-ea"/>
          <a:cs typeface="+mn-cs"/>
          <a:sym typeface="Arial Bold"/>
        </a:defRPr>
      </a:lvl1pPr>
      <a:lvl2pPr indent="457200" algn="r">
        <a:lnSpc>
          <a:spcPct val="85000"/>
        </a:lnSpc>
        <a:defRPr sz="1100">
          <a:solidFill>
            <a:schemeClr val="tx1"/>
          </a:solidFill>
          <a:latin typeface="+mn-lt"/>
          <a:ea typeface="+mn-ea"/>
          <a:cs typeface="+mn-cs"/>
          <a:sym typeface="Arial Bold"/>
        </a:defRPr>
      </a:lvl2pPr>
      <a:lvl3pPr indent="914400" algn="r">
        <a:lnSpc>
          <a:spcPct val="85000"/>
        </a:lnSpc>
        <a:defRPr sz="1100">
          <a:solidFill>
            <a:schemeClr val="tx1"/>
          </a:solidFill>
          <a:latin typeface="+mn-lt"/>
          <a:ea typeface="+mn-ea"/>
          <a:cs typeface="+mn-cs"/>
          <a:sym typeface="Arial Bold"/>
        </a:defRPr>
      </a:lvl3pPr>
      <a:lvl4pPr indent="1371600" algn="r">
        <a:lnSpc>
          <a:spcPct val="85000"/>
        </a:lnSpc>
        <a:defRPr sz="1100">
          <a:solidFill>
            <a:schemeClr val="tx1"/>
          </a:solidFill>
          <a:latin typeface="+mn-lt"/>
          <a:ea typeface="+mn-ea"/>
          <a:cs typeface="+mn-cs"/>
          <a:sym typeface="Arial Bold"/>
        </a:defRPr>
      </a:lvl4pPr>
      <a:lvl5pPr indent="1828800" algn="r">
        <a:lnSpc>
          <a:spcPct val="85000"/>
        </a:lnSpc>
        <a:defRPr sz="1100">
          <a:solidFill>
            <a:schemeClr val="tx1"/>
          </a:solidFill>
          <a:latin typeface="+mn-lt"/>
          <a:ea typeface="+mn-ea"/>
          <a:cs typeface="+mn-cs"/>
          <a:sym typeface="Arial Bold"/>
        </a:defRPr>
      </a:lvl5pPr>
      <a:lvl6pPr indent="2286000" algn="r">
        <a:lnSpc>
          <a:spcPct val="85000"/>
        </a:lnSpc>
        <a:defRPr sz="1100">
          <a:solidFill>
            <a:schemeClr val="tx1"/>
          </a:solidFill>
          <a:latin typeface="+mn-lt"/>
          <a:ea typeface="+mn-ea"/>
          <a:cs typeface="+mn-cs"/>
          <a:sym typeface="Arial Bold"/>
        </a:defRPr>
      </a:lvl6pPr>
      <a:lvl7pPr indent="2743200" algn="r">
        <a:lnSpc>
          <a:spcPct val="85000"/>
        </a:lnSpc>
        <a:defRPr sz="1100">
          <a:solidFill>
            <a:schemeClr val="tx1"/>
          </a:solidFill>
          <a:latin typeface="+mn-lt"/>
          <a:ea typeface="+mn-ea"/>
          <a:cs typeface="+mn-cs"/>
          <a:sym typeface="Arial Bold"/>
        </a:defRPr>
      </a:lvl7pPr>
      <a:lvl8pPr indent="3200400" algn="r">
        <a:lnSpc>
          <a:spcPct val="85000"/>
        </a:lnSpc>
        <a:defRPr sz="1100">
          <a:solidFill>
            <a:schemeClr val="tx1"/>
          </a:solidFill>
          <a:latin typeface="+mn-lt"/>
          <a:ea typeface="+mn-ea"/>
          <a:cs typeface="+mn-cs"/>
          <a:sym typeface="Arial Bold"/>
        </a:defRPr>
      </a:lvl8pPr>
      <a:lvl9pPr indent="3657600" algn="r">
        <a:lnSpc>
          <a:spcPct val="85000"/>
        </a:lnSpc>
        <a:defRPr sz="1100">
          <a:solidFill>
            <a:schemeClr val="tx1"/>
          </a:solidFill>
          <a:latin typeface="+mn-lt"/>
          <a:ea typeface="+mn-ea"/>
          <a:cs typeface="+mn-cs"/>
          <a:sym typeface="Arial Bold"/>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2.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png"/><Relationship Id="rId3" Type="http://schemas.openxmlformats.org/officeDocument/2006/relationships/image" Target="../media/image79.png"/><Relationship Id="rId4" Type="http://schemas.openxmlformats.org/officeDocument/2006/relationships/image" Target="../media/image2.gif"/><Relationship Id="rId5" Type="http://schemas.openxmlformats.org/officeDocument/2006/relationships/image" Target="../media/image9.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0.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10.jpeg"/><Relationship Id="rId6" Type="http://schemas.openxmlformats.org/officeDocument/2006/relationships/image" Target="../media/image84.png"/><Relationship Id="rId7" Type="http://schemas.openxmlformats.org/officeDocument/2006/relationships/image" Target="../media/image85.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91.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 Id="rId4" Type="http://schemas.openxmlformats.org/officeDocument/2006/relationships/image" Target="../media/image97.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image" Target="../media/image99.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108.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icinn.es/" TargetMode="External"/><Relationship Id="rId3" Type="http://schemas.openxmlformats.org/officeDocument/2006/relationships/hyperlink" Target="http://www.csic.es/" TargetMode="External"/><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hyperlink" Target="http://www.e-ciencia.es/" TargetMode="Externa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 Id="rId3" Type="http://schemas.openxmlformats.org/officeDocument/2006/relationships/image" Target="../media/image123.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jpeg"/><Relationship Id="rId3" Type="http://schemas.openxmlformats.org/officeDocument/2006/relationships/image" Target="../media/image18.jpeg"/><Relationship Id="rId4" Type="http://schemas.openxmlformats.org/officeDocument/2006/relationships/image" Target="../media/image19.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jpeg"/><Relationship Id="rId3" Type="http://schemas.openxmlformats.org/officeDocument/2006/relationships/image" Target="../media/image124.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5.png"/><Relationship Id="rId3" Type="http://schemas.openxmlformats.org/officeDocument/2006/relationships/image" Target="../media/image126.png"/><Relationship Id="rId4" Type="http://schemas.openxmlformats.org/officeDocument/2006/relationships/image" Target="../media/image24.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jpeg"/><Relationship Id="rId3" Type="http://schemas.openxmlformats.org/officeDocument/2006/relationships/image" Target="../media/image127.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eg"/><Relationship Id="rId3" Type="http://schemas.openxmlformats.org/officeDocument/2006/relationships/image" Target="../media/image30.jpeg"/><Relationship Id="rId4" Type="http://schemas.openxmlformats.org/officeDocument/2006/relationships/image" Target="../media/image31.jpe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jpeg"/><Relationship Id="rId3" Type="http://schemas.openxmlformats.org/officeDocument/2006/relationships/image" Target="../media/image33.jpe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8.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fundacion-antama.org/wp-content/uploads/2014/06/biotecnologia-infografia-elo-brans.jpg" TargetMode="External"/><Relationship Id="rId3" Type="http://schemas.openxmlformats.org/officeDocument/2006/relationships/hyperlink" Target="http://icono.fecyt.es/informesypublicaciones/Paginas/10-casos-exito-empresas-biotecnologicas.aspx" TargetMode="Externa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117.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131.png"/><Relationship Id="rId7" Type="http://schemas.openxmlformats.org/officeDocument/2006/relationships/image" Target="../media/image132.png"/><Relationship Id="rId8" Type="http://schemas.openxmlformats.org/officeDocument/2006/relationships/image" Target="../media/image45.png"/><Relationship Id="rId9" Type="http://schemas.openxmlformats.org/officeDocument/2006/relationships/image" Target="../media/image13.png"/><Relationship Id="rId10" Type="http://schemas.openxmlformats.org/officeDocument/2006/relationships/image" Target="../media/image122.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llpayne.com/2010/11/25/even-mit-hasn%E2%80%99t-figured-out-technology-transfer.html" TargetMode="Externa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nvSpPr>
        <p:spPr>
          <a:xfrm>
            <a:off x="8081803" y="7825075"/>
            <a:ext cx="4758522" cy="10769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r">
              <a:lnSpc>
                <a:spcPct val="110000"/>
              </a:lnSpc>
              <a:defRPr sz="1800">
                <a:solidFill>
                  <a:srgbClr val="000000"/>
                </a:solidFill>
              </a:defRPr>
            </a:pPr>
            <a:r>
              <a:rPr i="1" sz="2000">
                <a:solidFill>
                  <a:srgbClr val="002452"/>
                </a:solidFill>
              </a:rPr>
              <a:t>José Manuel Pérez</a:t>
            </a:r>
            <a:endParaRPr i="1" sz="2000">
              <a:solidFill>
                <a:srgbClr val="002452"/>
              </a:solidFill>
            </a:endParaRPr>
          </a:p>
          <a:p>
            <a:pPr lvl="0" algn="r">
              <a:lnSpc>
                <a:spcPct val="110000"/>
              </a:lnSpc>
              <a:defRPr sz="1800">
                <a:solidFill>
                  <a:srgbClr val="000000"/>
                </a:solidFill>
              </a:defRPr>
            </a:pPr>
            <a:r>
              <a:rPr i="1" sz="2000">
                <a:solidFill>
                  <a:srgbClr val="002452"/>
                </a:solidFill>
              </a:rPr>
              <a:t>Dept. de Tecnología, CIEMAT</a:t>
            </a:r>
            <a:endParaRPr i="1" sz="2000">
              <a:solidFill>
                <a:srgbClr val="002452"/>
              </a:solidFill>
            </a:endParaRPr>
          </a:p>
          <a:p>
            <a:pPr lvl="0" algn="r">
              <a:lnSpc>
                <a:spcPct val="110000"/>
              </a:lnSpc>
              <a:defRPr sz="1800">
                <a:solidFill>
                  <a:srgbClr val="000000"/>
                </a:solidFill>
              </a:defRPr>
            </a:pPr>
            <a:r>
              <a:rPr i="1" sz="2000">
                <a:solidFill>
                  <a:srgbClr val="002452"/>
                </a:solidFill>
              </a:rPr>
              <a:t>Valencia, 2014-06-10</a:t>
            </a:r>
          </a:p>
        </p:txBody>
      </p:sp>
      <p:pic>
        <p:nvPicPr>
          <p:cNvPr id="81" name="Screen Shot 2014-06-04 at 17.58.18.png"/>
          <p:cNvPicPr/>
          <p:nvPr/>
        </p:nvPicPr>
        <p:blipFill>
          <a:blip r:embed="rId2">
            <a:extLst/>
          </a:blip>
          <a:stretch>
            <a:fillRect/>
          </a:stretch>
        </p:blipFill>
        <p:spPr>
          <a:xfrm>
            <a:off x="-72550" y="-63267"/>
            <a:ext cx="7447525" cy="9084083"/>
          </a:xfrm>
          <a:prstGeom prst="rect">
            <a:avLst/>
          </a:prstGeom>
          <a:ln w="12700">
            <a:miter lim="400000"/>
          </a:ln>
        </p:spPr>
      </p:pic>
      <p:sp>
        <p:nvSpPr>
          <p:cNvPr id="82" name="Shape 82"/>
          <p:cNvSpPr/>
          <p:nvPr/>
        </p:nvSpPr>
        <p:spPr>
          <a:xfrm rot="21600000">
            <a:off x="5734480" y="2548374"/>
            <a:ext cx="7280346" cy="386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b="1" sz="6200">
                <a:solidFill>
                  <a:srgbClr val="942193"/>
                </a:solidFill>
              </a:defRPr>
            </a:lvl1pPr>
          </a:lstStyle>
          <a:p>
            <a:pPr lvl="0">
              <a:defRPr b="0" sz="1800">
                <a:solidFill>
                  <a:srgbClr val="000000"/>
                </a:solidFill>
              </a:defRPr>
            </a:pPr>
            <a:r>
              <a:rPr b="1" sz="6200">
                <a:solidFill>
                  <a:srgbClr val="942193"/>
                </a:solidFill>
              </a:rPr>
              <a:t>Tecnologías derivadas de la investigación en física de partículas</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174" name="Shape 174"/>
          <p:cNvSpPr/>
          <p:nvPr/>
        </p:nvSpPr>
        <p:spPr>
          <a:xfrm>
            <a:off x="522836" y="1173305"/>
            <a:ext cx="5112215"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Ionización</a:t>
            </a:r>
          </a:p>
        </p:txBody>
      </p:sp>
      <p:sp>
        <p:nvSpPr>
          <p:cNvPr id="175" name="Shape 175"/>
          <p:cNvSpPr/>
          <p:nvPr/>
        </p:nvSpPr>
        <p:spPr>
          <a:xfrm>
            <a:off x="1378822" y="1664059"/>
            <a:ext cx="5112214"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b="1" sz="2500">
                <a:solidFill>
                  <a:srgbClr val="002452"/>
                </a:solidFill>
              </a:defRPr>
            </a:lvl1pPr>
          </a:lstStyle>
          <a:p>
            <a:pPr lvl="0">
              <a:defRPr b="0" sz="1800">
                <a:solidFill>
                  <a:srgbClr val="000000"/>
                </a:solidFill>
              </a:defRPr>
            </a:pPr>
            <a:r>
              <a:rPr b="1" sz="2500">
                <a:solidFill>
                  <a:srgbClr val="002452"/>
                </a:solidFill>
              </a:rPr>
              <a:t>Detectores de centelleo</a:t>
            </a:r>
          </a:p>
        </p:txBody>
      </p:sp>
      <p:pic>
        <p:nvPicPr>
          <p:cNvPr id="176" name="Screen Shot 2014-06-04 at 20.23.44.png"/>
          <p:cNvPicPr/>
          <p:nvPr/>
        </p:nvPicPr>
        <p:blipFill>
          <a:blip r:embed="rId2">
            <a:extLst/>
          </a:blip>
          <a:stretch>
            <a:fillRect/>
          </a:stretch>
        </p:blipFill>
        <p:spPr>
          <a:xfrm>
            <a:off x="7078817" y="5473818"/>
            <a:ext cx="5327939" cy="4105808"/>
          </a:xfrm>
          <a:prstGeom prst="rect">
            <a:avLst/>
          </a:prstGeom>
          <a:ln w="12700">
            <a:miter lim="400000"/>
          </a:ln>
        </p:spPr>
      </p:pic>
      <p:pic>
        <p:nvPicPr>
          <p:cNvPr id="177" name="Screen Shot 2014-06-04 at 20.23.49.png"/>
          <p:cNvPicPr/>
          <p:nvPr/>
        </p:nvPicPr>
        <p:blipFill>
          <a:blip r:embed="rId3">
            <a:extLst/>
          </a:blip>
          <a:stretch>
            <a:fillRect/>
          </a:stretch>
        </p:blipFill>
        <p:spPr>
          <a:xfrm>
            <a:off x="6648259" y="1681833"/>
            <a:ext cx="5112214" cy="3774563"/>
          </a:xfrm>
          <a:prstGeom prst="rect">
            <a:avLst/>
          </a:prstGeom>
          <a:ln w="12700">
            <a:miter lim="400000"/>
          </a:ln>
        </p:spPr>
      </p:pic>
      <p:pic>
        <p:nvPicPr>
          <p:cNvPr id="178" name="Screen Shot 2014-06-04 at 20.23.58.png"/>
          <p:cNvPicPr/>
          <p:nvPr/>
        </p:nvPicPr>
        <p:blipFill>
          <a:blip r:embed="rId4">
            <a:extLst/>
          </a:blip>
          <a:stretch>
            <a:fillRect/>
          </a:stretch>
        </p:blipFill>
        <p:spPr>
          <a:xfrm>
            <a:off x="178415" y="3179295"/>
            <a:ext cx="3923605" cy="4005918"/>
          </a:xfrm>
          <a:prstGeom prst="rect">
            <a:avLst/>
          </a:prstGeom>
          <a:ln w="12700">
            <a:miter lim="400000"/>
          </a:ln>
        </p:spPr>
      </p:pic>
      <p:pic>
        <p:nvPicPr>
          <p:cNvPr id="179" name="Screen Shot 2014-06-04 at 20.24.09.png"/>
          <p:cNvPicPr/>
          <p:nvPr/>
        </p:nvPicPr>
        <p:blipFill>
          <a:blip r:embed="rId5">
            <a:extLst/>
          </a:blip>
          <a:stretch>
            <a:fillRect/>
          </a:stretch>
        </p:blipFill>
        <p:spPr>
          <a:xfrm>
            <a:off x="2243948" y="5380471"/>
            <a:ext cx="5112214" cy="3287459"/>
          </a:xfrm>
          <a:prstGeom prst="rect">
            <a:avLst/>
          </a:prstGeom>
          <a:ln w="12700">
            <a:miter lim="400000"/>
          </a:ln>
        </p:spPr>
      </p:pic>
      <p:sp>
        <p:nvSpPr>
          <p:cNvPr id="180" name="Shape 180"/>
          <p:cNvSpPr/>
          <p:nvPr/>
        </p:nvSpPr>
        <p:spPr>
          <a:xfrm>
            <a:off x="2161643" y="2125946"/>
            <a:ext cx="4342256" cy="84836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10000"/>
              </a:lnSpc>
              <a:defRPr sz="1800">
                <a:solidFill>
                  <a:srgbClr val="000000"/>
                </a:solidFill>
              </a:defRPr>
            </a:pPr>
            <a:r>
              <a:rPr b="1" sz="2300">
                <a:solidFill>
                  <a:srgbClr val="002452"/>
                </a:solidFill>
              </a:rPr>
              <a:t>Centelleadores orgánicos</a:t>
            </a:r>
            <a:endParaRPr b="1" sz="2300">
              <a:solidFill>
                <a:srgbClr val="002452"/>
              </a:solidFill>
            </a:endParaRPr>
          </a:p>
          <a:p>
            <a:pPr lvl="0" algn="l">
              <a:lnSpc>
                <a:spcPct val="110000"/>
              </a:lnSpc>
              <a:defRPr sz="1800">
                <a:solidFill>
                  <a:srgbClr val="000000"/>
                </a:solidFill>
              </a:defRPr>
            </a:pPr>
            <a:r>
              <a:rPr b="1" sz="2300">
                <a:solidFill>
                  <a:srgbClr val="002452"/>
                </a:solidFill>
              </a:rPr>
              <a:t>centelleadores inorgánicos</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183" name="Shape 183"/>
          <p:cNvSpPr/>
          <p:nvPr/>
        </p:nvSpPr>
        <p:spPr>
          <a:xfrm>
            <a:off x="522836" y="1173305"/>
            <a:ext cx="5112215"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Ionización</a:t>
            </a:r>
          </a:p>
        </p:txBody>
      </p:sp>
      <p:sp>
        <p:nvSpPr>
          <p:cNvPr id="184" name="Shape 184"/>
          <p:cNvSpPr/>
          <p:nvPr/>
        </p:nvSpPr>
        <p:spPr>
          <a:xfrm>
            <a:off x="1336961" y="1761120"/>
            <a:ext cx="5112214"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b="1" sz="2500">
                <a:solidFill>
                  <a:srgbClr val="002452"/>
                </a:solidFill>
              </a:defRPr>
            </a:lvl1pPr>
          </a:lstStyle>
          <a:p>
            <a:pPr lvl="0">
              <a:defRPr b="0" sz="1800">
                <a:solidFill>
                  <a:srgbClr val="000000"/>
                </a:solidFill>
              </a:defRPr>
            </a:pPr>
            <a:r>
              <a:rPr b="1" sz="2500">
                <a:solidFill>
                  <a:srgbClr val="002452"/>
                </a:solidFill>
              </a:rPr>
              <a:t>Detectores de centelleo</a:t>
            </a:r>
          </a:p>
        </p:txBody>
      </p:sp>
      <p:sp>
        <p:nvSpPr>
          <p:cNvPr id="185" name="Shape 185"/>
          <p:cNvSpPr/>
          <p:nvPr/>
        </p:nvSpPr>
        <p:spPr>
          <a:xfrm>
            <a:off x="2161643" y="2125946"/>
            <a:ext cx="4342256" cy="457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b="1" sz="2300">
                <a:solidFill>
                  <a:srgbClr val="002452"/>
                </a:solidFill>
              </a:defRPr>
            </a:lvl1pPr>
          </a:lstStyle>
          <a:p>
            <a:pPr lvl="0">
              <a:defRPr b="0" sz="1800">
                <a:solidFill>
                  <a:srgbClr val="000000"/>
                </a:solidFill>
              </a:defRPr>
            </a:pPr>
            <a:r>
              <a:rPr b="1" sz="2300">
                <a:solidFill>
                  <a:srgbClr val="002452"/>
                </a:solidFill>
              </a:rPr>
              <a:t>centelleadores de gas líquido</a:t>
            </a:r>
          </a:p>
        </p:txBody>
      </p:sp>
      <p:pic>
        <p:nvPicPr>
          <p:cNvPr id="186" name="Screen Shot 2014-06-04 at 20.26.15.png"/>
          <p:cNvPicPr/>
          <p:nvPr/>
        </p:nvPicPr>
        <p:blipFill>
          <a:blip r:embed="rId2">
            <a:extLst/>
          </a:blip>
          <a:stretch>
            <a:fillRect/>
          </a:stretch>
        </p:blipFill>
        <p:spPr>
          <a:xfrm>
            <a:off x="145766" y="2888738"/>
            <a:ext cx="4245195" cy="5557527"/>
          </a:xfrm>
          <a:prstGeom prst="rect">
            <a:avLst/>
          </a:prstGeom>
          <a:ln w="12700">
            <a:miter lim="400000"/>
          </a:ln>
        </p:spPr>
      </p:pic>
      <p:pic>
        <p:nvPicPr>
          <p:cNvPr id="187" name="Screen Shot 2014-06-04 at 20.25.59.png"/>
          <p:cNvPicPr/>
          <p:nvPr/>
        </p:nvPicPr>
        <p:blipFill>
          <a:blip r:embed="rId3">
            <a:extLst/>
          </a:blip>
          <a:stretch>
            <a:fillRect/>
          </a:stretch>
        </p:blipFill>
        <p:spPr>
          <a:xfrm>
            <a:off x="4359648" y="2836996"/>
            <a:ext cx="4496153" cy="6961285"/>
          </a:xfrm>
          <a:prstGeom prst="rect">
            <a:avLst/>
          </a:prstGeom>
          <a:ln w="12700">
            <a:miter lim="400000"/>
          </a:ln>
        </p:spPr>
      </p:pic>
      <p:pic>
        <p:nvPicPr>
          <p:cNvPr id="188" name="Screen Shot 2014-06-04 at 20.26.03.png"/>
          <p:cNvPicPr/>
          <p:nvPr/>
        </p:nvPicPr>
        <p:blipFill>
          <a:blip r:embed="rId4">
            <a:extLst/>
          </a:blip>
          <a:stretch>
            <a:fillRect/>
          </a:stretch>
        </p:blipFill>
        <p:spPr>
          <a:xfrm>
            <a:off x="9019395" y="2847575"/>
            <a:ext cx="3557238" cy="6748779"/>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191" name="Shape 191"/>
          <p:cNvSpPr/>
          <p:nvPr/>
        </p:nvSpPr>
        <p:spPr>
          <a:xfrm>
            <a:off x="522836" y="1173305"/>
            <a:ext cx="5112215"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Ionización</a:t>
            </a:r>
          </a:p>
        </p:txBody>
      </p:sp>
      <p:sp>
        <p:nvSpPr>
          <p:cNvPr id="192" name="Shape 192"/>
          <p:cNvSpPr/>
          <p:nvPr/>
        </p:nvSpPr>
        <p:spPr>
          <a:xfrm>
            <a:off x="1247717" y="1748584"/>
            <a:ext cx="5112215"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b="1" sz="2500">
                <a:solidFill>
                  <a:srgbClr val="002452"/>
                </a:solidFill>
              </a:defRPr>
            </a:lvl1pPr>
          </a:lstStyle>
          <a:p>
            <a:pPr lvl="0">
              <a:defRPr b="0" sz="1800">
                <a:solidFill>
                  <a:srgbClr val="000000"/>
                </a:solidFill>
              </a:defRPr>
            </a:pPr>
            <a:r>
              <a:rPr b="1" sz="2500">
                <a:solidFill>
                  <a:srgbClr val="002452"/>
                </a:solidFill>
              </a:rPr>
              <a:t>Detectores de fotones</a:t>
            </a:r>
          </a:p>
        </p:txBody>
      </p:sp>
      <p:pic>
        <p:nvPicPr>
          <p:cNvPr id="193" name="Screen Shot 2014-06-04 at 20.31.54.png"/>
          <p:cNvPicPr/>
          <p:nvPr/>
        </p:nvPicPr>
        <p:blipFill>
          <a:blip r:embed="rId2">
            <a:extLst/>
          </a:blip>
          <a:stretch>
            <a:fillRect/>
          </a:stretch>
        </p:blipFill>
        <p:spPr>
          <a:xfrm>
            <a:off x="7577048" y="1407833"/>
            <a:ext cx="5112214" cy="4432968"/>
          </a:xfrm>
          <a:prstGeom prst="rect">
            <a:avLst/>
          </a:prstGeom>
          <a:ln w="12700">
            <a:miter lim="400000"/>
          </a:ln>
        </p:spPr>
      </p:pic>
      <p:pic>
        <p:nvPicPr>
          <p:cNvPr id="194" name="Screen Shot 2014-06-04 at 20.31.05.png"/>
          <p:cNvPicPr/>
          <p:nvPr/>
        </p:nvPicPr>
        <p:blipFill>
          <a:blip r:embed="rId3">
            <a:extLst/>
          </a:blip>
          <a:stretch>
            <a:fillRect/>
          </a:stretch>
        </p:blipFill>
        <p:spPr>
          <a:xfrm>
            <a:off x="732521" y="2693596"/>
            <a:ext cx="6388074" cy="4279633"/>
          </a:xfrm>
          <a:prstGeom prst="rect">
            <a:avLst/>
          </a:prstGeom>
          <a:ln w="12700">
            <a:miter lim="400000"/>
          </a:ln>
        </p:spPr>
      </p:pic>
      <p:pic>
        <p:nvPicPr>
          <p:cNvPr id="195" name="Screen Shot 2014-06-04 at 20.31.16.png"/>
          <p:cNvPicPr/>
          <p:nvPr/>
        </p:nvPicPr>
        <p:blipFill>
          <a:blip r:embed="rId4">
            <a:extLst/>
          </a:blip>
          <a:stretch>
            <a:fillRect/>
          </a:stretch>
        </p:blipFill>
        <p:spPr>
          <a:xfrm>
            <a:off x="5847573" y="5782977"/>
            <a:ext cx="4665575" cy="3358893"/>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7" name="Screen Shot 2014-06-04 at 20.33.35.png"/>
          <p:cNvPicPr/>
          <p:nvPr/>
        </p:nvPicPr>
        <p:blipFill>
          <a:blip r:embed="rId2">
            <a:extLst/>
          </a:blip>
          <a:stretch>
            <a:fillRect/>
          </a:stretch>
        </p:blipFill>
        <p:spPr>
          <a:xfrm>
            <a:off x="296502" y="2477568"/>
            <a:ext cx="6035021" cy="4023348"/>
          </a:xfrm>
          <a:prstGeom prst="rect">
            <a:avLst/>
          </a:prstGeom>
          <a:ln w="12700">
            <a:miter lim="400000"/>
          </a:ln>
        </p:spPr>
      </p:pic>
      <p:sp>
        <p:nvSpPr>
          <p:cNvPr id="198" name="Shape 198"/>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199" name="Shape 199"/>
          <p:cNvSpPr/>
          <p:nvPr/>
        </p:nvSpPr>
        <p:spPr>
          <a:xfrm>
            <a:off x="522836" y="1173305"/>
            <a:ext cx="5112215"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Ionización</a:t>
            </a:r>
          </a:p>
        </p:txBody>
      </p:sp>
      <p:sp>
        <p:nvSpPr>
          <p:cNvPr id="200" name="Shape 200"/>
          <p:cNvSpPr/>
          <p:nvPr/>
        </p:nvSpPr>
        <p:spPr>
          <a:xfrm>
            <a:off x="997260" y="1747875"/>
            <a:ext cx="5112215"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b="1" sz="2500">
                <a:solidFill>
                  <a:srgbClr val="002452"/>
                </a:solidFill>
              </a:defRPr>
            </a:lvl1pPr>
          </a:lstStyle>
          <a:p>
            <a:pPr lvl="0">
              <a:defRPr b="0" sz="1800">
                <a:solidFill>
                  <a:srgbClr val="000000"/>
                </a:solidFill>
              </a:defRPr>
            </a:pPr>
            <a:r>
              <a:rPr b="1" sz="2500">
                <a:solidFill>
                  <a:srgbClr val="002452"/>
                </a:solidFill>
              </a:rPr>
              <a:t>Calorimetría</a:t>
            </a:r>
          </a:p>
        </p:txBody>
      </p:sp>
      <p:pic>
        <p:nvPicPr>
          <p:cNvPr id="201" name="Screen Shot 2014-06-04 at 20.33.28.png"/>
          <p:cNvPicPr/>
          <p:nvPr/>
        </p:nvPicPr>
        <p:blipFill>
          <a:blip r:embed="rId3">
            <a:extLst/>
          </a:blip>
          <a:stretch>
            <a:fillRect/>
          </a:stretch>
        </p:blipFill>
        <p:spPr>
          <a:xfrm>
            <a:off x="4859571" y="5716956"/>
            <a:ext cx="8187635" cy="3738452"/>
          </a:xfrm>
          <a:prstGeom prst="rect">
            <a:avLst/>
          </a:prstGeom>
          <a:ln w="12700">
            <a:miter lim="400000"/>
          </a:ln>
        </p:spPr>
      </p:pic>
      <p:pic>
        <p:nvPicPr>
          <p:cNvPr id="202" name="Screen Shot 2014-06-04 at 20.33.43.png"/>
          <p:cNvPicPr/>
          <p:nvPr/>
        </p:nvPicPr>
        <p:blipFill>
          <a:blip r:embed="rId4">
            <a:extLst/>
          </a:blip>
          <a:stretch>
            <a:fillRect/>
          </a:stretch>
        </p:blipFill>
        <p:spPr>
          <a:xfrm>
            <a:off x="6788839" y="1411083"/>
            <a:ext cx="6171063" cy="4174901"/>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205" name="Shape 205"/>
          <p:cNvSpPr/>
          <p:nvPr/>
        </p:nvSpPr>
        <p:spPr>
          <a:xfrm>
            <a:off x="522836" y="1173305"/>
            <a:ext cx="5112215"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Ionización</a:t>
            </a:r>
          </a:p>
        </p:txBody>
      </p:sp>
      <p:sp>
        <p:nvSpPr>
          <p:cNvPr id="206" name="Shape 206"/>
          <p:cNvSpPr/>
          <p:nvPr/>
        </p:nvSpPr>
        <p:spPr>
          <a:xfrm>
            <a:off x="369346" y="1861646"/>
            <a:ext cx="5112214"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b="1" sz="2500">
                <a:solidFill>
                  <a:srgbClr val="002452"/>
                </a:solidFill>
              </a:defRPr>
            </a:lvl1pPr>
          </a:lstStyle>
          <a:p>
            <a:pPr lvl="0">
              <a:defRPr b="0" sz="1800">
                <a:solidFill>
                  <a:srgbClr val="000000"/>
                </a:solidFill>
              </a:defRPr>
            </a:pPr>
            <a:r>
              <a:rPr b="1" sz="2500">
                <a:solidFill>
                  <a:srgbClr val="002452"/>
                </a:solidFill>
              </a:rPr>
              <a:t>Identificación de partículas</a:t>
            </a:r>
          </a:p>
        </p:txBody>
      </p:sp>
      <p:sp>
        <p:nvSpPr>
          <p:cNvPr id="207" name="Shape 207"/>
          <p:cNvSpPr/>
          <p:nvPr/>
        </p:nvSpPr>
        <p:spPr>
          <a:xfrm>
            <a:off x="1068445" y="2462304"/>
            <a:ext cx="5112215" cy="2159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10000"/>
              </a:lnSpc>
              <a:defRPr sz="1800">
                <a:solidFill>
                  <a:srgbClr val="000000"/>
                </a:solidFill>
              </a:defRPr>
            </a:pPr>
            <a:r>
              <a:rPr b="1" sz="2500">
                <a:solidFill>
                  <a:srgbClr val="002452"/>
                </a:solidFill>
              </a:rPr>
              <a:t>TOF</a:t>
            </a:r>
            <a:endParaRPr b="1" sz="2500">
              <a:solidFill>
                <a:srgbClr val="002452"/>
              </a:solidFill>
            </a:endParaRPr>
          </a:p>
          <a:p>
            <a:pPr lvl="0" algn="l">
              <a:lnSpc>
                <a:spcPct val="110000"/>
              </a:lnSpc>
              <a:defRPr sz="1800">
                <a:solidFill>
                  <a:srgbClr val="000000"/>
                </a:solidFill>
              </a:defRPr>
            </a:pPr>
            <a:r>
              <a:rPr b="1" sz="2500">
                <a:solidFill>
                  <a:srgbClr val="002452"/>
                </a:solidFill>
              </a:rPr>
              <a:t>dE/dX</a:t>
            </a:r>
            <a:br>
              <a:rPr b="1" sz="2500">
                <a:solidFill>
                  <a:srgbClr val="002452"/>
                </a:solidFill>
              </a:rPr>
            </a:br>
            <a:r>
              <a:rPr b="1" sz="2500">
                <a:solidFill>
                  <a:srgbClr val="002452"/>
                </a:solidFill>
              </a:rPr>
              <a:t>Detectores Cherenkov </a:t>
            </a:r>
            <a:endParaRPr b="1" sz="2500">
              <a:solidFill>
                <a:srgbClr val="002452"/>
              </a:solidFill>
            </a:endParaRPr>
          </a:p>
          <a:p>
            <a:pPr lvl="0" algn="l">
              <a:lnSpc>
                <a:spcPct val="110000"/>
              </a:lnSpc>
              <a:defRPr sz="1800">
                <a:solidFill>
                  <a:srgbClr val="000000"/>
                </a:solidFill>
              </a:defRPr>
            </a:pPr>
            <a:r>
              <a:rPr b="1" sz="2500">
                <a:solidFill>
                  <a:srgbClr val="002452"/>
                </a:solidFill>
              </a:rPr>
              <a:t>TRD</a:t>
            </a:r>
            <a:endParaRPr b="1" sz="2500">
              <a:solidFill>
                <a:srgbClr val="002452"/>
              </a:solidFill>
            </a:endParaRPr>
          </a:p>
        </p:txBody>
      </p:sp>
      <p:pic>
        <p:nvPicPr>
          <p:cNvPr id="208" name="Screen Shot 2014-06-04 at 20.35.33.png"/>
          <p:cNvPicPr/>
          <p:nvPr/>
        </p:nvPicPr>
        <p:blipFill>
          <a:blip r:embed="rId2">
            <a:extLst/>
          </a:blip>
          <a:stretch>
            <a:fillRect/>
          </a:stretch>
        </p:blipFill>
        <p:spPr>
          <a:xfrm>
            <a:off x="141546" y="4522180"/>
            <a:ext cx="6510802" cy="4860599"/>
          </a:xfrm>
          <a:prstGeom prst="rect">
            <a:avLst/>
          </a:prstGeom>
          <a:ln w="12700">
            <a:miter lim="400000"/>
          </a:ln>
        </p:spPr>
      </p:pic>
      <p:pic>
        <p:nvPicPr>
          <p:cNvPr id="209" name="Screen Shot 2014-06-04 at 20.35.39.png"/>
          <p:cNvPicPr/>
          <p:nvPr/>
        </p:nvPicPr>
        <p:blipFill>
          <a:blip r:embed="rId3">
            <a:extLst/>
          </a:blip>
          <a:stretch>
            <a:fillRect/>
          </a:stretch>
        </p:blipFill>
        <p:spPr>
          <a:xfrm>
            <a:off x="5822839" y="6965288"/>
            <a:ext cx="7064632" cy="2268524"/>
          </a:xfrm>
          <a:prstGeom prst="rect">
            <a:avLst/>
          </a:prstGeom>
          <a:ln w="12700">
            <a:miter lim="400000"/>
          </a:ln>
        </p:spPr>
      </p:pic>
      <p:pic>
        <p:nvPicPr>
          <p:cNvPr id="210" name="Screen Shot 2014-06-04 at 20.37.04.png"/>
          <p:cNvPicPr/>
          <p:nvPr/>
        </p:nvPicPr>
        <p:blipFill>
          <a:blip r:embed="rId4">
            <a:extLst/>
          </a:blip>
          <a:stretch>
            <a:fillRect/>
          </a:stretch>
        </p:blipFill>
        <p:spPr>
          <a:xfrm>
            <a:off x="6441676" y="1348718"/>
            <a:ext cx="6390964" cy="4860598"/>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detectores: </a:t>
            </a:r>
          </a:p>
        </p:txBody>
      </p:sp>
      <p:sp>
        <p:nvSpPr>
          <p:cNvPr id="213" name="Shape 213"/>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214" name="Shape 214"/>
          <p:cNvSpPr/>
          <p:nvPr/>
        </p:nvSpPr>
        <p:spPr>
          <a:xfrm rot="21600000">
            <a:off x="580325" y="1750228"/>
            <a:ext cx="6388568"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Se ha hecho una enorme contribución  </a:t>
            </a:r>
          </a:p>
        </p:txBody>
      </p:sp>
      <p:sp>
        <p:nvSpPr>
          <p:cNvPr id="215" name="Shape 215"/>
          <p:cNvSpPr/>
          <p:nvPr/>
        </p:nvSpPr>
        <p:spPr>
          <a:xfrm rot="21600000">
            <a:off x="580325" y="2290731"/>
            <a:ext cx="10071350"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Una gran parte de esta contribución ha constituido un aporte al conocimiento y la tecnología de detectores</a:t>
            </a:r>
          </a:p>
        </p:txBody>
      </p:sp>
      <p:sp>
        <p:nvSpPr>
          <p:cNvPr id="216" name="Shape 216"/>
          <p:cNvSpPr/>
          <p:nvPr/>
        </p:nvSpPr>
        <p:spPr>
          <a:xfrm rot="21600000">
            <a:off x="580325" y="3199533"/>
            <a:ext cx="10071350" cy="1206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Otra parte de esta contribución ha supuesto una implementación al límite de tecnologías desarrolladas en otros campos, aportando valor añadido</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nvSpPr>
        <p:spPr>
          <a:xfrm rot="21600000">
            <a:off x="188205" y="1053897"/>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electrónica: </a:t>
            </a:r>
          </a:p>
        </p:txBody>
      </p:sp>
      <p:sp>
        <p:nvSpPr>
          <p:cNvPr id="219" name="Shape 219"/>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220" name="Shape 220"/>
          <p:cNvSpPr/>
          <p:nvPr/>
        </p:nvSpPr>
        <p:spPr>
          <a:xfrm rot="21600000">
            <a:off x="580325" y="1576057"/>
            <a:ext cx="12218086"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Las necesidades de electrónica han evolucionado en paralelo: </a:t>
            </a:r>
          </a:p>
        </p:txBody>
      </p:sp>
      <p:sp>
        <p:nvSpPr>
          <p:cNvPr id="221" name="Shape 221"/>
          <p:cNvSpPr/>
          <p:nvPr/>
        </p:nvSpPr>
        <p:spPr>
          <a:xfrm rot="21600000">
            <a:off x="778510" y="2041045"/>
            <a:ext cx="7947180"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Electrónica analógica frontal de bajo ruido</a:t>
            </a:r>
          </a:p>
        </p:txBody>
      </p:sp>
      <p:sp>
        <p:nvSpPr>
          <p:cNvPr id="222" name="Shape 222"/>
          <p:cNvSpPr/>
          <p:nvPr/>
        </p:nvSpPr>
        <p:spPr>
          <a:xfrm rot="21600000">
            <a:off x="762594" y="2858469"/>
            <a:ext cx="8131412"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Electrónica de adquisición (NIM, CAMAC, VME, 		ATCA, uTCA, VXS …)</a:t>
            </a:r>
          </a:p>
        </p:txBody>
      </p:sp>
      <p:sp>
        <p:nvSpPr>
          <p:cNvPr id="223" name="Shape 223"/>
          <p:cNvSpPr/>
          <p:nvPr/>
        </p:nvSpPr>
        <p:spPr>
          <a:xfrm rot="21600000">
            <a:off x="781017" y="4082293"/>
            <a:ext cx="6529195"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Integración masiva de electrónica: ASICs</a:t>
            </a:r>
          </a:p>
        </p:txBody>
      </p:sp>
      <p:pic>
        <p:nvPicPr>
          <p:cNvPr id="224" name="Screen Shot 2014-06-02 at 18.56.21.png"/>
          <p:cNvPicPr/>
          <p:nvPr/>
        </p:nvPicPr>
        <p:blipFill>
          <a:blip r:embed="rId2">
            <a:extLst/>
          </a:blip>
          <a:stretch>
            <a:fillRect/>
          </a:stretch>
        </p:blipFill>
        <p:spPr>
          <a:xfrm>
            <a:off x="8501052" y="2468438"/>
            <a:ext cx="4032104" cy="2756595"/>
          </a:xfrm>
          <a:prstGeom prst="rect">
            <a:avLst/>
          </a:prstGeom>
          <a:ln w="12700">
            <a:miter lim="400000"/>
          </a:ln>
        </p:spPr>
      </p:pic>
      <p:sp>
        <p:nvSpPr>
          <p:cNvPr id="225" name="Shape 225"/>
          <p:cNvSpPr/>
          <p:nvPr/>
        </p:nvSpPr>
        <p:spPr>
          <a:xfrm rot="21600000">
            <a:off x="781017" y="4545109"/>
            <a:ext cx="6529195"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Electrónica resistente a la radiación</a:t>
            </a:r>
          </a:p>
        </p:txBody>
      </p:sp>
      <p:pic>
        <p:nvPicPr>
          <p:cNvPr id="226" name="image45.jpeg"/>
          <p:cNvPicPr/>
          <p:nvPr/>
        </p:nvPicPr>
        <p:blipFill>
          <a:blip r:embed="rId3">
            <a:extLst/>
          </a:blip>
          <a:stretch>
            <a:fillRect/>
          </a:stretch>
        </p:blipFill>
        <p:spPr>
          <a:xfrm>
            <a:off x="351239" y="5282488"/>
            <a:ext cx="6158819" cy="4518205"/>
          </a:xfrm>
          <a:prstGeom prst="rect">
            <a:avLst/>
          </a:prstGeom>
          <a:ln w="12700">
            <a:miter lim="400000"/>
          </a:ln>
        </p:spPr>
      </p:pic>
      <p:sp>
        <p:nvSpPr>
          <p:cNvPr id="227" name="Shape 227"/>
          <p:cNvSpPr/>
          <p:nvPr/>
        </p:nvSpPr>
        <p:spPr>
          <a:xfrm rot="21600000">
            <a:off x="778510" y="2434745"/>
            <a:ext cx="7947180"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Electrónica de disparo</a:t>
            </a:r>
          </a:p>
        </p:txBody>
      </p:sp>
      <p:sp>
        <p:nvSpPr>
          <p:cNvPr id="228" name="Shape 228"/>
          <p:cNvSpPr/>
          <p:nvPr/>
        </p:nvSpPr>
        <p:spPr>
          <a:xfrm rot="21600000">
            <a:off x="762594" y="3661767"/>
            <a:ext cx="813141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Electrónica de control y comunicación, óptica</a:t>
            </a:r>
          </a:p>
        </p:txBody>
      </p:sp>
      <p:sp>
        <p:nvSpPr>
          <p:cNvPr id="229" name="Shape 229"/>
          <p:cNvSpPr/>
          <p:nvPr/>
        </p:nvSpPr>
        <p:spPr>
          <a:xfrm rot="21600000">
            <a:off x="7557412" y="5833440"/>
            <a:ext cx="5279991" cy="3416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solidFill>
                  <a:srgbClr val="000000"/>
                </a:solidFill>
              </a:defRPr>
            </a:pPr>
            <a:r>
              <a:rPr b="1" sz="2400">
                <a:solidFill>
                  <a:srgbClr val="00397A"/>
                </a:solidFill>
              </a:rPr>
              <a:t>La física de altas energías ha llevado al límite conceptos de ingeniería electrónica para responder a sus problemas, haciendo desarrollos propios, en colaboración con el sector privado. </a:t>
            </a:r>
            <a:endParaRPr b="1" sz="2400">
              <a:solidFill>
                <a:srgbClr val="00397A"/>
              </a:solidFill>
            </a:endParaRPr>
          </a:p>
          <a:p>
            <a:pPr lvl="0" algn="l">
              <a:defRPr sz="1800">
                <a:solidFill>
                  <a:srgbClr val="000000"/>
                </a:solidFill>
              </a:defRPr>
            </a:pPr>
            <a:r>
              <a:rPr b="1" sz="2400">
                <a:solidFill>
                  <a:srgbClr val="00397A"/>
                </a:solidFill>
              </a:rPr>
              <a:t>Esta enorme actividad ha servido de dinamizadora de diferentes sectores.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computación: </a:t>
            </a:r>
          </a:p>
        </p:txBody>
      </p:sp>
      <p:sp>
        <p:nvSpPr>
          <p:cNvPr id="232" name="Shape 232"/>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233" name="Shape 233"/>
          <p:cNvSpPr/>
          <p:nvPr/>
        </p:nvSpPr>
        <p:spPr>
          <a:xfrm rot="21600000">
            <a:off x="625122" y="2760985"/>
            <a:ext cx="7947180"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Códigos de simulación: FLUKA, GEANT4</a:t>
            </a:r>
          </a:p>
        </p:txBody>
      </p:sp>
      <p:sp>
        <p:nvSpPr>
          <p:cNvPr id="234" name="Shape 234"/>
          <p:cNvSpPr/>
          <p:nvPr/>
        </p:nvSpPr>
        <p:spPr>
          <a:xfrm rot="21600000">
            <a:off x="639603" y="3401518"/>
            <a:ext cx="8131411"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Computación distribuida: Grid</a:t>
            </a:r>
          </a:p>
        </p:txBody>
      </p:sp>
      <p:sp>
        <p:nvSpPr>
          <p:cNvPr id="235" name="Shape 235"/>
          <p:cNvSpPr/>
          <p:nvPr/>
        </p:nvSpPr>
        <p:spPr>
          <a:xfrm rot="21600000">
            <a:off x="626278" y="1726812"/>
            <a:ext cx="6529195"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Software de gestión, visualización, …</a:t>
            </a:r>
          </a:p>
        </p:txBody>
      </p:sp>
      <p:sp>
        <p:nvSpPr>
          <p:cNvPr id="236" name="Shape 236"/>
          <p:cNvSpPr/>
          <p:nvPr/>
        </p:nvSpPr>
        <p:spPr>
          <a:xfrm rot="21600000">
            <a:off x="626278" y="2243899"/>
            <a:ext cx="6529195"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Información distribuida: web</a:t>
            </a:r>
          </a:p>
        </p:txBody>
      </p:sp>
      <p:pic>
        <p:nvPicPr>
          <p:cNvPr id="237" name="Screen Shot 2014-06-06 at 17.03.56.png"/>
          <p:cNvPicPr/>
          <p:nvPr/>
        </p:nvPicPr>
        <p:blipFill>
          <a:blip r:embed="rId2">
            <a:extLst/>
          </a:blip>
          <a:stretch>
            <a:fillRect/>
          </a:stretch>
        </p:blipFill>
        <p:spPr>
          <a:xfrm>
            <a:off x="7323962" y="3107976"/>
            <a:ext cx="5770321" cy="6816033"/>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7"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computación: </a:t>
            </a:r>
          </a:p>
        </p:txBody>
      </p:sp>
      <p:sp>
        <p:nvSpPr>
          <p:cNvPr id="240" name="Shape 240"/>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241" name="Shape 241"/>
          <p:cNvSpPr/>
          <p:nvPr/>
        </p:nvSpPr>
        <p:spPr>
          <a:xfrm rot="21600000">
            <a:off x="719550" y="1695970"/>
            <a:ext cx="813141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Computación distribuida: Grid</a:t>
            </a:r>
          </a:p>
        </p:txBody>
      </p:sp>
      <p:pic>
        <p:nvPicPr>
          <p:cNvPr id="242" name="image8.png" descr="WLCG.tiff"/>
          <p:cNvPicPr/>
          <p:nvPr/>
        </p:nvPicPr>
        <p:blipFill>
          <a:blip r:embed="rId2">
            <a:extLst/>
          </a:blip>
          <a:stretch>
            <a:fillRect/>
          </a:stretch>
        </p:blipFill>
        <p:spPr>
          <a:xfrm>
            <a:off x="213256" y="2194915"/>
            <a:ext cx="9144001" cy="1851103"/>
          </a:xfrm>
          <a:prstGeom prst="rect">
            <a:avLst/>
          </a:prstGeom>
          <a:ln w="12700">
            <a:miter lim="400000"/>
          </a:ln>
        </p:spPr>
      </p:pic>
      <p:pic>
        <p:nvPicPr>
          <p:cNvPr id="243" name="image9.png" descr="WLCG1.tiff"/>
          <p:cNvPicPr/>
          <p:nvPr/>
        </p:nvPicPr>
        <p:blipFill>
          <a:blip r:embed="rId3">
            <a:extLst/>
          </a:blip>
          <a:stretch>
            <a:fillRect/>
          </a:stretch>
        </p:blipFill>
        <p:spPr>
          <a:xfrm>
            <a:off x="91553" y="3814761"/>
            <a:ext cx="9252316" cy="3914442"/>
          </a:xfrm>
          <a:prstGeom prst="rect">
            <a:avLst/>
          </a:prstGeom>
          <a:ln w="12700">
            <a:miter lim="400000"/>
          </a:ln>
        </p:spPr>
      </p:pic>
      <p:sp>
        <p:nvSpPr>
          <p:cNvPr id="244" name="Shape 244"/>
          <p:cNvSpPr/>
          <p:nvPr/>
        </p:nvSpPr>
        <p:spPr>
          <a:xfrm>
            <a:off x="7958911" y="7832034"/>
            <a:ext cx="4999315"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solidFill>
                  <a:srgbClr val="000000"/>
                </a:solidFill>
              </a:defRPr>
            </a:pPr>
            <a:endParaRPr>
              <a:solidFill>
                <a:srgbClr val="00397A"/>
              </a:solidFill>
            </a:endParaRPr>
          </a:p>
          <a:p>
            <a:pPr lvl="0" algn="l">
              <a:defRPr sz="1800">
                <a:solidFill>
                  <a:srgbClr val="000000"/>
                </a:solidFill>
              </a:defRPr>
            </a:pPr>
            <a:r>
              <a:rPr>
                <a:solidFill>
                  <a:srgbClr val="00397A"/>
                </a:solidFill>
              </a:rPr>
              <a:t>EU           -&gt; Enabling Grids for E-sciencE (EGEE). -&gt; EELA, EUIndiaGrid, EUChinaGrid…</a:t>
            </a:r>
            <a:endParaRPr>
              <a:solidFill>
                <a:srgbClr val="00397A"/>
              </a:solidFill>
            </a:endParaRPr>
          </a:p>
          <a:p>
            <a:pPr lvl="0" algn="l">
              <a:defRPr sz="1800">
                <a:solidFill>
                  <a:srgbClr val="000000"/>
                </a:solidFill>
              </a:defRPr>
            </a:pPr>
            <a:r>
              <a:rPr>
                <a:solidFill>
                  <a:srgbClr val="00397A"/>
                </a:solidFill>
              </a:rPr>
              <a:t>North Eur-&gt; NorduGrid, BalticGrid o SEE-Grid.</a:t>
            </a:r>
            <a:endParaRPr>
              <a:solidFill>
                <a:srgbClr val="00397A"/>
              </a:solidFill>
            </a:endParaRPr>
          </a:p>
          <a:p>
            <a:pPr lvl="0" algn="l">
              <a:defRPr sz="1800">
                <a:solidFill>
                  <a:srgbClr val="000000"/>
                </a:solidFill>
              </a:defRPr>
            </a:pPr>
            <a:r>
              <a:rPr>
                <a:solidFill>
                  <a:srgbClr val="00397A"/>
                </a:solidFill>
              </a:rPr>
              <a:t>USA, Jap -&gt; TeraGrid, Naregi</a:t>
            </a:r>
            <a:endParaRPr>
              <a:solidFill>
                <a:srgbClr val="00397A"/>
              </a:solidFill>
            </a:endParaRPr>
          </a:p>
          <a:p>
            <a:pPr lvl="0" algn="l">
              <a:defRPr sz="1800">
                <a:solidFill>
                  <a:srgbClr val="000000"/>
                </a:solidFill>
              </a:defRPr>
            </a:pPr>
            <a:r>
              <a:rPr>
                <a:solidFill>
                  <a:srgbClr val="00397A"/>
                </a:solidFill>
              </a:rPr>
              <a:t>-&gt; EGI-InSPIRE</a:t>
            </a:r>
          </a:p>
        </p:txBody>
      </p:sp>
      <p:pic>
        <p:nvPicPr>
          <p:cNvPr id="245" name="Screen Shot 2014-06-07 at 17.34.11.png"/>
          <p:cNvPicPr/>
          <p:nvPr/>
        </p:nvPicPr>
        <p:blipFill>
          <a:blip r:embed="rId4">
            <a:extLst/>
          </a:blip>
          <a:stretch>
            <a:fillRect/>
          </a:stretch>
        </p:blipFill>
        <p:spPr>
          <a:xfrm>
            <a:off x="6365848" y="1076181"/>
            <a:ext cx="6614975" cy="2048388"/>
          </a:xfrm>
          <a:prstGeom prst="rect">
            <a:avLst/>
          </a:prstGeom>
          <a:ln w="12700">
            <a:miter lim="400000"/>
          </a:ln>
        </p:spPr>
      </p:pic>
      <p:pic>
        <p:nvPicPr>
          <p:cNvPr id="246" name="Screen Shot 2014-06-07 at 17.34.04.png"/>
          <p:cNvPicPr/>
          <p:nvPr/>
        </p:nvPicPr>
        <p:blipFill>
          <a:blip r:embed="rId5">
            <a:alphaModFix amt="55777"/>
            <a:extLst/>
          </a:blip>
          <a:stretch>
            <a:fillRect/>
          </a:stretch>
        </p:blipFill>
        <p:spPr>
          <a:xfrm>
            <a:off x="286091" y="6840122"/>
            <a:ext cx="6988957" cy="3060194"/>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computación: </a:t>
            </a:r>
          </a:p>
        </p:txBody>
      </p:sp>
      <p:sp>
        <p:nvSpPr>
          <p:cNvPr id="249" name="Shape 249"/>
          <p:cNvSpPr/>
          <p:nvPr/>
        </p:nvSpPr>
        <p:spPr>
          <a:xfrm rot="21600000">
            <a:off x="523093" y="1420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250" name="Shape 250"/>
          <p:cNvSpPr/>
          <p:nvPr/>
        </p:nvSpPr>
        <p:spPr>
          <a:xfrm rot="21600000">
            <a:off x="719550" y="1695970"/>
            <a:ext cx="813141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Computación distribuida: Grid</a:t>
            </a:r>
          </a:p>
        </p:txBody>
      </p:sp>
      <p:sp>
        <p:nvSpPr>
          <p:cNvPr id="251" name="Shape 251"/>
          <p:cNvSpPr/>
          <p:nvPr/>
        </p:nvSpPr>
        <p:spPr>
          <a:xfrm>
            <a:off x="595365" y="2297451"/>
            <a:ext cx="6319380"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65759" algn="l" defTabSz="457200">
              <a:defRPr b="1" sz="2000">
                <a:solidFill>
                  <a:srgbClr val="4878AD"/>
                </a:solidFill>
                <a:latin typeface="Lucida Sans Unicode"/>
                <a:ea typeface="Lucida Sans Unicode"/>
                <a:cs typeface="Lucida Sans Unicode"/>
                <a:sym typeface="Lucida Sans Unicode"/>
              </a:defRPr>
            </a:lvl1pPr>
          </a:lstStyle>
          <a:p>
            <a:pPr lvl="0">
              <a:defRPr b="0" sz="1800">
                <a:solidFill>
                  <a:srgbClr val="000000"/>
                </a:solidFill>
              </a:defRPr>
            </a:pPr>
            <a:r>
              <a:rPr b="1" sz="2000">
                <a:solidFill>
                  <a:srgbClr val="4878AD"/>
                </a:solidFill>
              </a:rPr>
              <a:t>EU countries spent € 841 million on Grid research and deployment from 2002-2006</a:t>
            </a:r>
            <a:endParaRPr b="1" sz="2000">
              <a:solidFill>
                <a:srgbClr val="4878AD"/>
              </a:solidFill>
            </a:endParaRPr>
          </a:p>
        </p:txBody>
      </p:sp>
      <p:sp>
        <p:nvSpPr>
          <p:cNvPr id="252" name="Shape 252"/>
          <p:cNvSpPr/>
          <p:nvPr/>
        </p:nvSpPr>
        <p:spPr>
          <a:xfrm>
            <a:off x="20660" y="3543196"/>
            <a:ext cx="3722720" cy="650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30200" indent="-163829" algn="l" defTabSz="457200">
              <a:defRPr sz="1800">
                <a:solidFill>
                  <a:srgbClr val="000000"/>
                </a:solidFill>
              </a:defRPr>
            </a:pPr>
            <a:r>
              <a:rPr>
                <a:latin typeface="Lucida Sans Unicode"/>
                <a:ea typeface="Lucida Sans Unicode"/>
                <a:cs typeface="Lucida Sans Unicode"/>
                <a:sym typeface="Lucida Sans Unicode"/>
              </a:rPr>
              <a:t>FP5 1998-02: € 58 million for technology development and pilot projects</a:t>
            </a:r>
            <a:endParaRPr>
              <a:latin typeface="Lucida Sans Unicode"/>
              <a:ea typeface="Lucida Sans Unicode"/>
              <a:cs typeface="Lucida Sans Unicode"/>
              <a:sym typeface="Lucida Sans Unicode"/>
            </a:endParaRPr>
          </a:p>
          <a:p>
            <a:pPr lvl="0" marL="330200" indent="-163829" algn="l" defTabSz="457200">
              <a:defRPr sz="1800">
                <a:solidFill>
                  <a:srgbClr val="000000"/>
                </a:solidFill>
              </a:defRPr>
            </a:pPr>
            <a:r>
              <a:rPr>
                <a:latin typeface="Lucida Sans Unicode"/>
                <a:ea typeface="Lucida Sans Unicode"/>
                <a:cs typeface="Lucida Sans Unicode"/>
                <a:sym typeface="Lucida Sans Unicode"/>
              </a:rPr>
              <a:t>FP6, 2002-06: € 130 million launching 36 Grid research projects and € 100 million in Grid deployment.</a:t>
            </a:r>
            <a:endParaRPr>
              <a:latin typeface="Lucida Sans Unicode"/>
              <a:ea typeface="Lucida Sans Unicode"/>
              <a:cs typeface="Lucida Sans Unicode"/>
              <a:sym typeface="Lucida Sans Unicode"/>
            </a:endParaRPr>
          </a:p>
          <a:p>
            <a:pPr lvl="0" marL="330200" indent="-163829" algn="l" defTabSz="457200">
              <a:defRPr sz="1800">
                <a:solidFill>
                  <a:srgbClr val="000000"/>
                </a:solidFill>
              </a:defRPr>
            </a:pPr>
            <a:r>
              <a:rPr>
                <a:latin typeface="Lucida Sans Unicode"/>
                <a:ea typeface="Lucida Sans Unicode"/>
                <a:cs typeface="Lucida Sans Unicode"/>
                <a:sym typeface="Lucida Sans Unicode"/>
              </a:rPr>
              <a:t>FP7, 2007-13: € 9.1 billion , 64% of the total budget, for ICT over the duration of FP7. FP7 will continue the Grid projects from FP6, grant € 585 million for “Network and Service infrastructures” for 2007-08, and € 600 million for an e-Infrastructure over the entire FP7.</a:t>
            </a:r>
            <a:endParaRPr>
              <a:latin typeface="Lucida Sans Unicode"/>
              <a:ea typeface="Lucida Sans Unicode"/>
              <a:cs typeface="Lucida Sans Unicode"/>
              <a:sym typeface="Lucida Sans Unicode"/>
            </a:endParaRPr>
          </a:p>
        </p:txBody>
      </p:sp>
      <p:pic>
        <p:nvPicPr>
          <p:cNvPr id="253" name="pasted-image.pdf"/>
          <p:cNvPicPr/>
          <p:nvPr/>
        </p:nvPicPr>
        <p:blipFill>
          <a:blip r:embed="rId2">
            <a:extLst/>
          </a:blip>
          <a:stretch>
            <a:fillRect/>
          </a:stretch>
        </p:blipFill>
        <p:spPr>
          <a:xfrm>
            <a:off x="5139903" y="5062438"/>
            <a:ext cx="7902789" cy="4781520"/>
          </a:xfrm>
          <a:prstGeom prst="rect">
            <a:avLst/>
          </a:prstGeom>
          <a:ln w="12700">
            <a:miter lim="400000"/>
          </a:ln>
        </p:spPr>
      </p:pic>
      <p:pic>
        <p:nvPicPr>
          <p:cNvPr id="254" name="Screen Shot 2014-06-06 at 18.05.35.png"/>
          <p:cNvPicPr/>
          <p:nvPr/>
        </p:nvPicPr>
        <p:blipFill>
          <a:blip r:embed="rId3">
            <a:extLst/>
          </a:blip>
          <a:stretch>
            <a:fillRect/>
          </a:stretch>
        </p:blipFill>
        <p:spPr>
          <a:xfrm>
            <a:off x="7182199" y="891908"/>
            <a:ext cx="5731082" cy="4055686"/>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nvSpPr>
        <p:spPr>
          <a:xfrm>
            <a:off x="911238" y="1721258"/>
            <a:ext cx="11796284" cy="4492906"/>
          </a:xfrm>
          <a:prstGeom prst="roundRect">
            <a:avLst>
              <a:gd name="adj" fmla="val 7260"/>
            </a:avLst>
          </a:prstGeom>
          <a:gradFill>
            <a:gsLst>
              <a:gs pos="0">
                <a:srgbClr val="00A6AC">
                  <a:alpha val="6244"/>
                </a:srgbClr>
              </a:gs>
              <a:gs pos="100000">
                <a:srgbClr val="005C5F">
                  <a:alpha val="6244"/>
                </a:srgbClr>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
        <p:nvSpPr>
          <p:cNvPr id="85" name="Shape 85"/>
          <p:cNvSpPr/>
          <p:nvPr/>
        </p:nvSpPr>
        <p:spPr>
          <a:xfrm rot="21600000">
            <a:off x="497632" y="167745"/>
            <a:ext cx="11016879"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800">
                <a:solidFill>
                  <a:srgbClr val="942193"/>
                </a:solidFill>
              </a:defRPr>
            </a:lvl1pPr>
          </a:lstStyle>
          <a:p>
            <a:pPr lvl="0">
              <a:defRPr b="0" sz="1800">
                <a:solidFill>
                  <a:srgbClr val="000000"/>
                </a:solidFill>
              </a:defRPr>
            </a:pPr>
            <a:r>
              <a:rPr b="1" sz="2800">
                <a:solidFill>
                  <a:srgbClr val="942193"/>
                </a:solidFill>
              </a:rPr>
              <a:t>Tecnologías derivadas de la investigación en física de partículas</a:t>
            </a:r>
          </a:p>
        </p:txBody>
      </p:sp>
      <p:sp>
        <p:nvSpPr>
          <p:cNvPr id="86" name="Shape 86"/>
          <p:cNvSpPr/>
          <p:nvPr/>
        </p:nvSpPr>
        <p:spPr>
          <a:xfrm rot="21600000">
            <a:off x="1255073" y="2392973"/>
            <a:ext cx="112053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solidFill>
                  <a:srgbClr val="000000"/>
                </a:solidFill>
              </a:defRPr>
            </a:pPr>
            <a:r>
              <a:rPr sz="2400">
                <a:solidFill>
                  <a:srgbClr val="00397A"/>
                </a:solidFill>
              </a:rPr>
              <a:t>La instrumentación en física de altas energías. </a:t>
            </a:r>
            <a:endParaRPr sz="2400">
              <a:solidFill>
                <a:srgbClr val="00397A"/>
              </a:solidFill>
            </a:endParaRPr>
          </a:p>
          <a:p>
            <a:pPr lvl="0" algn="l">
              <a:defRPr sz="1800">
                <a:solidFill>
                  <a:srgbClr val="000000"/>
                </a:solidFill>
              </a:defRPr>
            </a:pPr>
            <a:r>
              <a:rPr sz="2400">
                <a:solidFill>
                  <a:srgbClr val="00397A"/>
                </a:solidFill>
              </a:rPr>
              <a:t>Portfolio de tecnologías implementadas</a:t>
            </a:r>
          </a:p>
        </p:txBody>
      </p:sp>
      <p:sp>
        <p:nvSpPr>
          <p:cNvPr id="87" name="Shape 87"/>
          <p:cNvSpPr/>
          <p:nvPr/>
        </p:nvSpPr>
        <p:spPr>
          <a:xfrm rot="21600000">
            <a:off x="1262118" y="1976669"/>
            <a:ext cx="786705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I. Tecnologías relacionadas con la física de partículas</a:t>
            </a:r>
          </a:p>
        </p:txBody>
      </p:sp>
      <p:sp>
        <p:nvSpPr>
          <p:cNvPr id="88" name="Shape 88"/>
          <p:cNvSpPr/>
          <p:nvPr/>
        </p:nvSpPr>
        <p:spPr>
          <a:xfrm rot="21600000">
            <a:off x="1164442" y="3233112"/>
            <a:ext cx="11016879"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solidFill>
                  <a:srgbClr val="000000"/>
                </a:solidFill>
              </a:defRPr>
            </a:pPr>
            <a:r>
              <a:rPr b="1" sz="2400">
                <a:solidFill>
                  <a:srgbClr val="00397A"/>
                </a:solidFill>
              </a:rPr>
              <a:t>II.  Ejemplos representativos de tecnologías de interés para otros sectores</a:t>
            </a:r>
            <a:endParaRPr b="1" sz="2400">
              <a:solidFill>
                <a:srgbClr val="00397A"/>
              </a:solidFill>
            </a:endParaRPr>
          </a:p>
          <a:p>
            <a:pPr lvl="0" algn="l">
              <a:defRPr sz="1800">
                <a:solidFill>
                  <a:srgbClr val="000000"/>
                </a:solidFill>
              </a:defRPr>
            </a:pPr>
            <a:r>
              <a:rPr b="1" sz="2400">
                <a:solidFill>
                  <a:srgbClr val="00397A"/>
                </a:solidFill>
              </a:rPr>
              <a:t>     (no aplicaciones médicas) </a:t>
            </a:r>
          </a:p>
        </p:txBody>
      </p:sp>
      <p:sp>
        <p:nvSpPr>
          <p:cNvPr id="89" name="Shape 89"/>
          <p:cNvSpPr/>
          <p:nvPr/>
        </p:nvSpPr>
        <p:spPr>
          <a:xfrm rot="21600000">
            <a:off x="1233755" y="5245372"/>
            <a:ext cx="8317704"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solidFill>
                  <a:srgbClr val="000000"/>
                </a:solidFill>
              </a:defRPr>
            </a:pPr>
            <a:r>
              <a:rPr sz="2400">
                <a:solidFill>
                  <a:srgbClr val="00397A"/>
                </a:solidFill>
              </a:rPr>
              <a:t>Tecnologías puestas en marcha por el empuje de la FAE</a:t>
            </a:r>
            <a:endParaRPr sz="2400">
              <a:solidFill>
                <a:srgbClr val="00397A"/>
              </a:solidFill>
            </a:endParaRPr>
          </a:p>
          <a:p>
            <a:pPr lvl="0" algn="l">
              <a:defRPr sz="1800">
                <a:solidFill>
                  <a:srgbClr val="000000"/>
                </a:solidFill>
              </a:defRPr>
            </a:pPr>
            <a:r>
              <a:rPr sz="2400">
                <a:solidFill>
                  <a:srgbClr val="00397A"/>
                </a:solidFill>
              </a:rPr>
              <a:t>Transferencia y colaboración con empresas</a:t>
            </a:r>
          </a:p>
        </p:txBody>
      </p:sp>
      <p:sp>
        <p:nvSpPr>
          <p:cNvPr id="90" name="Shape 90"/>
          <p:cNvSpPr/>
          <p:nvPr/>
        </p:nvSpPr>
        <p:spPr>
          <a:xfrm rot="21600000">
            <a:off x="1151286" y="4846802"/>
            <a:ext cx="650081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III.  Reconsideraciones para el caso español</a:t>
            </a:r>
          </a:p>
        </p:txBody>
      </p:sp>
      <p:sp>
        <p:nvSpPr>
          <p:cNvPr id="91" name="Shape 91"/>
          <p:cNvSpPr/>
          <p:nvPr/>
        </p:nvSpPr>
        <p:spPr>
          <a:xfrm rot="21600000">
            <a:off x="1559104" y="7045893"/>
            <a:ext cx="720608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400">
                <a:solidFill>
                  <a:srgbClr val="00397A"/>
                </a:solidFill>
              </a:defRPr>
            </a:lvl1pPr>
          </a:lstStyle>
          <a:p>
            <a:pPr lvl="0">
              <a:defRPr sz="1800">
                <a:solidFill>
                  <a:srgbClr val="000000"/>
                </a:solidFill>
              </a:defRPr>
            </a:pPr>
            <a:r>
              <a:rPr sz="2400">
                <a:solidFill>
                  <a:srgbClr val="00397A"/>
                </a:solidFill>
              </a:rPr>
              <a:t>Comparación de modelos de desarrollo tecnológico</a:t>
            </a:r>
          </a:p>
        </p:txBody>
      </p:sp>
      <p:sp>
        <p:nvSpPr>
          <p:cNvPr id="92" name="Shape 92"/>
          <p:cNvSpPr/>
          <p:nvPr/>
        </p:nvSpPr>
        <p:spPr>
          <a:xfrm rot="21600000">
            <a:off x="1555145" y="7410828"/>
            <a:ext cx="1060521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400">
                <a:solidFill>
                  <a:srgbClr val="00397A"/>
                </a:solidFill>
              </a:defRPr>
            </a:lvl1pPr>
          </a:lstStyle>
          <a:p>
            <a:pPr lvl="0">
              <a:defRPr sz="1800">
                <a:solidFill>
                  <a:srgbClr val="000000"/>
                </a:solidFill>
              </a:defRPr>
            </a:pPr>
            <a:r>
              <a:rPr sz="2400">
                <a:solidFill>
                  <a:srgbClr val="00397A"/>
                </a:solidFill>
              </a:rPr>
              <a:t>El porqué del éxito y las limitaciones  del modelo tecnológico HEP en Europa</a:t>
            </a:r>
          </a:p>
        </p:txBody>
      </p:sp>
      <p:sp>
        <p:nvSpPr>
          <p:cNvPr id="93" name="Shape 93"/>
          <p:cNvSpPr/>
          <p:nvPr/>
        </p:nvSpPr>
        <p:spPr>
          <a:xfrm rot="21600000">
            <a:off x="1173773" y="6661956"/>
            <a:ext cx="673179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IV. Análisis sobre los resultados tecnológicos</a:t>
            </a:r>
          </a:p>
        </p:txBody>
      </p:sp>
      <p:sp>
        <p:nvSpPr>
          <p:cNvPr id="94" name="Shape 94"/>
          <p:cNvSpPr/>
          <p:nvPr/>
        </p:nvSpPr>
        <p:spPr>
          <a:xfrm rot="21600000">
            <a:off x="1247759" y="8109813"/>
            <a:ext cx="1004634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V. Reflexiones sobre el desarrollo tecnológico en física de partículas</a:t>
            </a:r>
          </a:p>
        </p:txBody>
      </p:sp>
      <p:sp>
        <p:nvSpPr>
          <p:cNvPr id="95" name="Shape 95"/>
          <p:cNvSpPr/>
          <p:nvPr/>
        </p:nvSpPr>
        <p:spPr>
          <a:xfrm rot="21600000">
            <a:off x="1724186" y="3996690"/>
            <a:ext cx="4061461" cy="838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a:defRPr sz="1800">
                <a:solidFill>
                  <a:srgbClr val="000000"/>
                </a:solidFill>
              </a:defRPr>
            </a:pPr>
            <a:r>
              <a:rPr sz="2400">
                <a:solidFill>
                  <a:srgbClr val="00397A"/>
                </a:solidFill>
              </a:rPr>
              <a:t>Iniciadas e impulsadas </a:t>
            </a:r>
            <a:endParaRPr sz="2400">
              <a:solidFill>
                <a:srgbClr val="00397A"/>
              </a:solidFill>
            </a:endParaRPr>
          </a:p>
          <a:p>
            <a:pPr lvl="0" algn="l">
              <a:defRPr sz="1800">
                <a:solidFill>
                  <a:srgbClr val="000000"/>
                </a:solidFill>
              </a:defRPr>
            </a:pPr>
            <a:r>
              <a:rPr sz="2400">
                <a:solidFill>
                  <a:srgbClr val="00397A"/>
                </a:solidFill>
              </a:rPr>
              <a:t>Tecnologías de “ida y vuelta”</a:t>
            </a:r>
          </a:p>
        </p:txBody>
      </p:sp>
      <p:sp>
        <p:nvSpPr>
          <p:cNvPr id="96" name="Shape 96"/>
          <p:cNvSpPr/>
          <p:nvPr/>
        </p:nvSpPr>
        <p:spPr>
          <a:xfrm rot="21600000">
            <a:off x="388490" y="900052"/>
            <a:ext cx="136205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400">
                <a:solidFill>
                  <a:srgbClr val="00397A"/>
                </a:solidFill>
              </a:defRPr>
            </a:lvl1pPr>
          </a:lstStyle>
          <a:p>
            <a:pPr lvl="0">
              <a:defRPr b="0" sz="1800">
                <a:solidFill>
                  <a:srgbClr val="000000"/>
                </a:solidFill>
              </a:defRPr>
            </a:pPr>
            <a:r>
              <a:rPr b="1" sz="3400">
                <a:solidFill>
                  <a:srgbClr val="00397A"/>
                </a:solidFill>
              </a:rPr>
              <a:t>Índice</a:t>
            </a:r>
          </a:p>
        </p:txBody>
      </p:sp>
      <p:sp>
        <p:nvSpPr>
          <p:cNvPr id="97" name="Shape 97"/>
          <p:cNvSpPr/>
          <p:nvPr/>
        </p:nvSpPr>
        <p:spPr>
          <a:xfrm>
            <a:off x="959609" y="6359611"/>
            <a:ext cx="11796284" cy="2572335"/>
          </a:xfrm>
          <a:prstGeom prst="roundRect">
            <a:avLst>
              <a:gd name="adj" fmla="val 12680"/>
            </a:avLst>
          </a:prstGeom>
          <a:gradFill>
            <a:gsLst>
              <a:gs pos="0">
                <a:srgbClr val="00A6AC">
                  <a:alpha val="6244"/>
                </a:srgbClr>
              </a:gs>
              <a:gs pos="100000">
                <a:srgbClr val="005C5F">
                  <a:alpha val="6244"/>
                </a:srgbClr>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nvSpPr>
        <p:spPr>
          <a:xfrm rot="21600000">
            <a:off x="188205" y="986221"/>
            <a:ext cx="8086096"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tecnologías de aceleradores: </a:t>
            </a:r>
          </a:p>
        </p:txBody>
      </p:sp>
      <p:sp>
        <p:nvSpPr>
          <p:cNvPr id="257" name="Shape 257"/>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pic>
        <p:nvPicPr>
          <p:cNvPr id="258" name="pasted-image.pdf"/>
          <p:cNvPicPr/>
          <p:nvPr/>
        </p:nvPicPr>
        <p:blipFill>
          <a:blip r:embed="rId2">
            <a:alphaModFix amt="88226"/>
            <a:extLst/>
          </a:blip>
          <a:stretch>
            <a:fillRect/>
          </a:stretch>
        </p:blipFill>
        <p:spPr>
          <a:xfrm>
            <a:off x="2164712" y="2344094"/>
            <a:ext cx="9778346" cy="7333760"/>
          </a:xfrm>
          <a:prstGeom prst="rect">
            <a:avLst/>
          </a:prstGeom>
          <a:ln w="12700">
            <a:miter lim="400000"/>
          </a:ln>
        </p:spPr>
      </p:pic>
      <p:grpSp>
        <p:nvGrpSpPr>
          <p:cNvPr id="261" name="Group 261"/>
          <p:cNvGrpSpPr/>
          <p:nvPr/>
        </p:nvGrpSpPr>
        <p:grpSpPr>
          <a:xfrm>
            <a:off x="418469" y="1457241"/>
            <a:ext cx="11470026" cy="7853044"/>
            <a:chOff x="0" y="0"/>
            <a:chExt cx="11470025" cy="7853043"/>
          </a:xfrm>
        </p:grpSpPr>
        <p:pic>
          <p:nvPicPr>
            <p:cNvPr id="259" name="pasted-image.pdf"/>
            <p:cNvPicPr/>
            <p:nvPr/>
          </p:nvPicPr>
          <p:blipFill>
            <a:blip r:embed="rId3">
              <a:alphaModFix amt="77278"/>
              <a:extLst/>
            </a:blip>
            <a:stretch>
              <a:fillRect/>
            </a:stretch>
          </p:blipFill>
          <p:spPr>
            <a:xfrm>
              <a:off x="0" y="648820"/>
              <a:ext cx="10745282" cy="7204223"/>
            </a:xfrm>
            <a:prstGeom prst="rect">
              <a:avLst/>
            </a:prstGeom>
            <a:ln w="12700" cap="flat">
              <a:noFill/>
              <a:miter lim="400000"/>
            </a:ln>
            <a:effectLst/>
          </p:spPr>
        </p:pic>
        <p:sp>
          <p:nvSpPr>
            <p:cNvPr id="260" name="Shape 260"/>
            <p:cNvSpPr/>
            <p:nvPr/>
          </p:nvSpPr>
          <p:spPr>
            <a:xfrm rot="21600000">
              <a:off x="2376083" y="-1"/>
              <a:ext cx="9093943"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El mayor complejo experimental civil de la humanidad</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pic>
        <p:nvPicPr>
          <p:cNvPr id="264" name="Screen Shot 2014-06-07 at 08.06.47.png"/>
          <p:cNvPicPr/>
          <p:nvPr/>
        </p:nvPicPr>
        <p:blipFill>
          <a:blip r:embed="rId2">
            <a:extLst/>
          </a:blip>
          <a:stretch>
            <a:fillRect/>
          </a:stretch>
        </p:blipFill>
        <p:spPr>
          <a:xfrm>
            <a:off x="-79409" y="4939629"/>
            <a:ext cx="5351471" cy="4878413"/>
          </a:xfrm>
          <a:prstGeom prst="rect">
            <a:avLst/>
          </a:prstGeom>
          <a:ln w="12700">
            <a:miter lim="400000"/>
          </a:ln>
        </p:spPr>
      </p:pic>
      <p:pic>
        <p:nvPicPr>
          <p:cNvPr id="265" name="Screen Shot 2014-06-07 at 08.06.42.png"/>
          <p:cNvPicPr/>
          <p:nvPr/>
        </p:nvPicPr>
        <p:blipFill>
          <a:blip r:embed="rId3">
            <a:extLst/>
          </a:blip>
          <a:stretch>
            <a:fillRect/>
          </a:stretch>
        </p:blipFill>
        <p:spPr>
          <a:xfrm>
            <a:off x="91692" y="2288450"/>
            <a:ext cx="3950576" cy="3687935"/>
          </a:xfrm>
          <a:prstGeom prst="rect">
            <a:avLst/>
          </a:prstGeom>
          <a:ln w="12700">
            <a:miter lim="400000"/>
          </a:ln>
        </p:spPr>
      </p:pic>
      <p:pic>
        <p:nvPicPr>
          <p:cNvPr id="266" name="Screen Shot 2014-06-07 at 08.06.36.png"/>
          <p:cNvPicPr/>
          <p:nvPr/>
        </p:nvPicPr>
        <p:blipFill>
          <a:blip r:embed="rId4">
            <a:extLst/>
          </a:blip>
          <a:stretch>
            <a:fillRect/>
          </a:stretch>
        </p:blipFill>
        <p:spPr>
          <a:xfrm>
            <a:off x="3356443" y="2262377"/>
            <a:ext cx="4311584" cy="3979923"/>
          </a:xfrm>
          <a:prstGeom prst="rect">
            <a:avLst/>
          </a:prstGeom>
          <a:ln w="12700">
            <a:miter lim="400000"/>
          </a:ln>
        </p:spPr>
      </p:pic>
      <p:pic>
        <p:nvPicPr>
          <p:cNvPr id="267" name="Screen Shot 2014-06-07 at 08.07.10.png"/>
          <p:cNvPicPr/>
          <p:nvPr/>
        </p:nvPicPr>
        <p:blipFill>
          <a:blip r:embed="rId5">
            <a:extLst/>
          </a:blip>
          <a:stretch>
            <a:fillRect/>
          </a:stretch>
        </p:blipFill>
        <p:spPr>
          <a:xfrm>
            <a:off x="7338875" y="2288450"/>
            <a:ext cx="6452380" cy="7497161"/>
          </a:xfrm>
          <a:prstGeom prst="rect">
            <a:avLst/>
          </a:prstGeom>
          <a:ln w="12700">
            <a:miter lim="400000"/>
          </a:ln>
        </p:spPr>
      </p:pic>
      <p:pic>
        <p:nvPicPr>
          <p:cNvPr id="268" name="Screen Shot 2014-06-07 at 08.14.59.png"/>
          <p:cNvPicPr/>
          <p:nvPr/>
        </p:nvPicPr>
        <p:blipFill>
          <a:blip r:embed="rId6">
            <a:extLst/>
          </a:blip>
          <a:stretch>
            <a:fillRect/>
          </a:stretch>
        </p:blipFill>
        <p:spPr>
          <a:xfrm>
            <a:off x="5253159" y="6203651"/>
            <a:ext cx="2108726" cy="5833895"/>
          </a:xfrm>
          <a:prstGeom prst="rect">
            <a:avLst/>
          </a:prstGeom>
          <a:ln w="12700">
            <a:miter lim="400000"/>
          </a:ln>
        </p:spPr>
      </p:pic>
      <p:sp>
        <p:nvSpPr>
          <p:cNvPr id="269" name="Shape 269"/>
          <p:cNvSpPr/>
          <p:nvPr/>
        </p:nvSpPr>
        <p:spPr>
          <a:xfrm rot="21600000">
            <a:off x="188205" y="986221"/>
            <a:ext cx="8086096"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tecnologías de aceleradores: </a:t>
            </a:r>
          </a:p>
        </p:txBody>
      </p:sp>
      <p:sp>
        <p:nvSpPr>
          <p:cNvPr id="270" name="Shape 270"/>
          <p:cNvSpPr/>
          <p:nvPr/>
        </p:nvSpPr>
        <p:spPr>
          <a:xfrm rot="21600000">
            <a:off x="2794553" y="1457242"/>
            <a:ext cx="9093942"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El mayor complejo experimental civil de la humanidad</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nvSpPr>
        <p:spPr>
          <a:xfrm>
            <a:off x="911238" y="1721258"/>
            <a:ext cx="11796284" cy="4492906"/>
          </a:xfrm>
          <a:prstGeom prst="roundRect">
            <a:avLst>
              <a:gd name="adj" fmla="val 7260"/>
            </a:avLst>
          </a:prstGeom>
          <a:gradFill>
            <a:gsLst>
              <a:gs pos="0">
                <a:srgbClr val="00A6AC">
                  <a:alpha val="6244"/>
                </a:srgbClr>
              </a:gs>
              <a:gs pos="100000">
                <a:srgbClr val="005C5F">
                  <a:alpha val="6244"/>
                </a:srgbClr>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
        <p:nvSpPr>
          <p:cNvPr id="273" name="Shape 273"/>
          <p:cNvSpPr/>
          <p:nvPr/>
        </p:nvSpPr>
        <p:spPr>
          <a:xfrm rot="21600000">
            <a:off x="497632" y="167745"/>
            <a:ext cx="11016879"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800">
                <a:solidFill>
                  <a:srgbClr val="942193"/>
                </a:solidFill>
              </a:defRPr>
            </a:lvl1pPr>
          </a:lstStyle>
          <a:p>
            <a:pPr lvl="0">
              <a:defRPr b="0" sz="1800">
                <a:solidFill>
                  <a:srgbClr val="000000"/>
                </a:solidFill>
              </a:defRPr>
            </a:pPr>
            <a:r>
              <a:rPr b="1" sz="2800">
                <a:solidFill>
                  <a:srgbClr val="942193"/>
                </a:solidFill>
              </a:rPr>
              <a:t>Tecnologías derivadas de la investigación en física de partículas</a:t>
            </a:r>
          </a:p>
        </p:txBody>
      </p:sp>
      <p:sp>
        <p:nvSpPr>
          <p:cNvPr id="274" name="Shape 274"/>
          <p:cNvSpPr/>
          <p:nvPr/>
        </p:nvSpPr>
        <p:spPr>
          <a:xfrm rot="21600000">
            <a:off x="1255073" y="2392973"/>
            <a:ext cx="112053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solidFill>
                  <a:srgbClr val="000000"/>
                </a:solidFill>
              </a:defRPr>
            </a:pPr>
            <a:r>
              <a:rPr sz="2400">
                <a:solidFill>
                  <a:srgbClr val="A6AAA8"/>
                </a:solidFill>
              </a:rPr>
              <a:t>La instrumentación en física de altas energías. </a:t>
            </a:r>
            <a:endParaRPr sz="2400">
              <a:solidFill>
                <a:srgbClr val="A6AAA8"/>
              </a:solidFill>
            </a:endParaRPr>
          </a:p>
          <a:p>
            <a:pPr lvl="0" algn="l">
              <a:defRPr sz="1800">
                <a:solidFill>
                  <a:srgbClr val="000000"/>
                </a:solidFill>
              </a:defRPr>
            </a:pPr>
            <a:r>
              <a:rPr sz="2400">
                <a:solidFill>
                  <a:srgbClr val="A6AAA8"/>
                </a:solidFill>
              </a:rPr>
              <a:t>Portfolio de tecnologías implementadas</a:t>
            </a:r>
          </a:p>
        </p:txBody>
      </p:sp>
      <p:sp>
        <p:nvSpPr>
          <p:cNvPr id="275" name="Shape 275"/>
          <p:cNvSpPr/>
          <p:nvPr/>
        </p:nvSpPr>
        <p:spPr>
          <a:xfrm rot="21600000">
            <a:off x="1262118" y="1976669"/>
            <a:ext cx="786705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A6AAA8"/>
                </a:solidFill>
              </a:defRPr>
            </a:lvl1pPr>
          </a:lstStyle>
          <a:p>
            <a:pPr lvl="0">
              <a:defRPr b="0" sz="1800">
                <a:solidFill>
                  <a:srgbClr val="000000"/>
                </a:solidFill>
              </a:defRPr>
            </a:pPr>
            <a:r>
              <a:rPr b="1" sz="2400">
                <a:solidFill>
                  <a:srgbClr val="A6AAA8"/>
                </a:solidFill>
              </a:rPr>
              <a:t>I. Tecnologías relacionadas con la física de partículas</a:t>
            </a:r>
          </a:p>
        </p:txBody>
      </p:sp>
      <p:sp>
        <p:nvSpPr>
          <p:cNvPr id="276" name="Shape 276"/>
          <p:cNvSpPr/>
          <p:nvPr/>
        </p:nvSpPr>
        <p:spPr>
          <a:xfrm rot="21600000">
            <a:off x="1164442" y="3372812"/>
            <a:ext cx="10989321"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II.  Ejemplos representativos de tecnologías de interés para otros sectores </a:t>
            </a:r>
          </a:p>
        </p:txBody>
      </p:sp>
      <p:sp>
        <p:nvSpPr>
          <p:cNvPr id="277" name="Shape 277"/>
          <p:cNvSpPr/>
          <p:nvPr/>
        </p:nvSpPr>
        <p:spPr>
          <a:xfrm rot="21600000">
            <a:off x="388490" y="900052"/>
            <a:ext cx="136205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400">
                <a:solidFill>
                  <a:srgbClr val="00397A"/>
                </a:solidFill>
              </a:defRPr>
            </a:lvl1pPr>
          </a:lstStyle>
          <a:p>
            <a:pPr lvl="0">
              <a:defRPr b="0" sz="1800">
                <a:solidFill>
                  <a:srgbClr val="000000"/>
                </a:solidFill>
              </a:defRPr>
            </a:pPr>
            <a:r>
              <a:rPr b="1" sz="3400">
                <a:solidFill>
                  <a:srgbClr val="00397A"/>
                </a:solidFill>
              </a:rPr>
              <a:t>Índice</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nvSpPr>
        <p:spPr>
          <a:xfrm rot="21600000">
            <a:off x="321190" y="1348595"/>
            <a:ext cx="12362419" cy="1117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3300">
                <a:solidFill>
                  <a:srgbClr val="00397A"/>
                </a:solidFill>
              </a:defRPr>
            </a:lvl1pPr>
          </a:lstStyle>
          <a:p>
            <a:pPr lvl="0">
              <a:defRPr b="0" sz="1800">
                <a:solidFill>
                  <a:srgbClr val="000000"/>
                </a:solidFill>
              </a:defRPr>
            </a:pPr>
            <a:r>
              <a:rPr b="1" sz="3300">
                <a:solidFill>
                  <a:srgbClr val="00397A"/>
                </a:solidFill>
              </a:rPr>
              <a:t>Toda esta ingente cantidad de tecnología, ¿para algo más aparte de aportar al desarrollo de la ciencia básica?</a:t>
            </a:r>
          </a:p>
        </p:txBody>
      </p:sp>
      <p:pic>
        <p:nvPicPr>
          <p:cNvPr id="280" name="image4.gif"/>
          <p:cNvPicPr/>
          <p:nvPr/>
        </p:nvPicPr>
        <p:blipFill>
          <a:blip r:embed="rId2">
            <a:extLst/>
          </a:blip>
          <a:stretch>
            <a:fillRect/>
          </a:stretch>
        </p:blipFill>
        <p:spPr>
          <a:xfrm>
            <a:off x="393274" y="2537287"/>
            <a:ext cx="5884036" cy="3634974"/>
          </a:xfrm>
          <a:prstGeom prst="rect">
            <a:avLst/>
          </a:prstGeom>
          <a:ln w="12700">
            <a:miter lim="400000"/>
          </a:ln>
        </p:spPr>
      </p:pic>
      <p:pic>
        <p:nvPicPr>
          <p:cNvPr id="281" name="image5.jpg"/>
          <p:cNvPicPr/>
          <p:nvPr/>
        </p:nvPicPr>
        <p:blipFill>
          <a:blip r:embed="rId3">
            <a:extLst/>
          </a:blip>
          <a:stretch>
            <a:fillRect/>
          </a:stretch>
        </p:blipFill>
        <p:spPr>
          <a:xfrm>
            <a:off x="6314261" y="2560912"/>
            <a:ext cx="5430598" cy="3634974"/>
          </a:xfrm>
          <a:prstGeom prst="rect">
            <a:avLst/>
          </a:prstGeom>
          <a:ln w="12700">
            <a:miter lim="400000"/>
          </a:ln>
        </p:spPr>
      </p:pic>
      <p:pic>
        <p:nvPicPr>
          <p:cNvPr id="282" name="image6.jpg"/>
          <p:cNvPicPr/>
          <p:nvPr/>
        </p:nvPicPr>
        <p:blipFill>
          <a:blip r:embed="rId4">
            <a:extLst/>
          </a:blip>
          <a:stretch>
            <a:fillRect/>
          </a:stretch>
        </p:blipFill>
        <p:spPr>
          <a:xfrm>
            <a:off x="6613301" y="6244227"/>
            <a:ext cx="5141901" cy="3427934"/>
          </a:xfrm>
          <a:prstGeom prst="rect">
            <a:avLst/>
          </a:prstGeom>
          <a:ln w="12700">
            <a:miter lim="400000"/>
          </a:ln>
        </p:spPr>
      </p:pic>
      <p:pic>
        <p:nvPicPr>
          <p:cNvPr id="283" name="image7.jpg"/>
          <p:cNvPicPr/>
          <p:nvPr/>
        </p:nvPicPr>
        <p:blipFill>
          <a:blip r:embed="rId5">
            <a:extLst/>
          </a:blip>
          <a:stretch>
            <a:fillRect/>
          </a:stretch>
        </p:blipFill>
        <p:spPr>
          <a:xfrm>
            <a:off x="406629" y="6202060"/>
            <a:ext cx="5876458" cy="3427935"/>
          </a:xfrm>
          <a:prstGeom prst="rect">
            <a:avLst/>
          </a:prstGeom>
          <a:ln w="12700">
            <a:miter lim="400000"/>
          </a:ln>
        </p:spPr>
      </p:pic>
      <p:sp>
        <p:nvSpPr>
          <p:cNvPr id="284" name="Shape 284"/>
          <p:cNvSpPr/>
          <p:nvPr/>
        </p:nvSpPr>
        <p:spPr>
          <a:xfrm>
            <a:off x="3634630" y="3140626"/>
            <a:ext cx="6272232" cy="5781623"/>
          </a:xfrm>
          <a:prstGeom prst="rect">
            <a:avLst/>
          </a:prstGeom>
          <a:gradFill>
            <a:gsLst>
              <a:gs pos="0">
                <a:srgbClr val="FFFFFF"/>
              </a:gs>
              <a:gs pos="100000">
                <a:srgbClr val="A6AAA8"/>
              </a:gs>
            </a:gsLst>
            <a:lin ang="21383748"/>
          </a:gradFill>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Seguridad</a:t>
            </a:r>
            <a:endParaRPr b="1" sz="2600">
              <a:solidFill>
                <a:srgbClr val="5747C1"/>
              </a:solidFill>
              <a:latin typeface="Helvetica Neue"/>
              <a:ea typeface="Helvetica Neue"/>
              <a:cs typeface="Helvetica Neue"/>
              <a:sym typeface="Helvetica Neue"/>
            </a:endParaRPr>
          </a:p>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Diagnosis médica</a:t>
            </a:r>
            <a:endParaRPr b="1" sz="2600">
              <a:solidFill>
                <a:srgbClr val="5747C1"/>
              </a:solidFill>
              <a:latin typeface="Helvetica Neue"/>
              <a:ea typeface="Helvetica Neue"/>
              <a:cs typeface="Helvetica Neue"/>
              <a:sym typeface="Helvetica Neue"/>
            </a:endParaRPr>
          </a:p>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Tratamiento médico</a:t>
            </a:r>
            <a:endParaRPr b="1" sz="2600">
              <a:solidFill>
                <a:srgbClr val="5747C1"/>
              </a:solidFill>
              <a:latin typeface="Helvetica Neue"/>
              <a:ea typeface="Helvetica Neue"/>
              <a:cs typeface="Helvetica Neue"/>
              <a:sym typeface="Helvetica Neue"/>
            </a:endParaRPr>
          </a:p>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Materiales. Análisis y producción</a:t>
            </a:r>
            <a:endParaRPr b="1" sz="2600">
              <a:solidFill>
                <a:srgbClr val="5747C1"/>
              </a:solidFill>
              <a:latin typeface="Helvetica Neue"/>
              <a:ea typeface="Helvetica Neue"/>
              <a:cs typeface="Helvetica Neue"/>
              <a:sym typeface="Helvetica Neue"/>
            </a:endParaRPr>
          </a:p>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Procesos industriales</a:t>
            </a:r>
            <a:endParaRPr b="1" sz="2600">
              <a:solidFill>
                <a:srgbClr val="5747C1"/>
              </a:solidFill>
              <a:latin typeface="Helvetica Neue"/>
              <a:ea typeface="Helvetica Neue"/>
              <a:cs typeface="Helvetica Neue"/>
              <a:sym typeface="Helvetica Neue"/>
            </a:endParaRPr>
          </a:p>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Medioambiente</a:t>
            </a:r>
            <a:endParaRPr b="1" sz="2600">
              <a:solidFill>
                <a:srgbClr val="5747C1"/>
              </a:solidFill>
              <a:latin typeface="Helvetica Neue"/>
              <a:ea typeface="Helvetica Neue"/>
              <a:cs typeface="Helvetica Neue"/>
              <a:sym typeface="Helvetica Neue"/>
            </a:endParaRPr>
          </a:p>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Almacenamiento de energía</a:t>
            </a:r>
            <a:endParaRPr b="1" sz="2600">
              <a:solidFill>
                <a:srgbClr val="5747C1"/>
              </a:solidFill>
              <a:latin typeface="Helvetica Neue"/>
              <a:ea typeface="Helvetica Neue"/>
              <a:cs typeface="Helvetica Neue"/>
              <a:sym typeface="Helvetica Neue"/>
            </a:endParaRPr>
          </a:p>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Producción de energía</a:t>
            </a:r>
            <a:endParaRPr b="1" sz="2600">
              <a:solidFill>
                <a:srgbClr val="5747C1"/>
              </a:solidFill>
              <a:latin typeface="Helvetica Neue"/>
              <a:ea typeface="Helvetica Neue"/>
              <a:cs typeface="Helvetica Neue"/>
              <a:sym typeface="Helvetica Neue"/>
            </a:endParaRPr>
          </a:p>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Electrónica de consumo</a:t>
            </a:r>
            <a:endParaRPr b="1" sz="2600">
              <a:solidFill>
                <a:srgbClr val="5747C1"/>
              </a:solidFill>
              <a:latin typeface="Helvetica Neue"/>
              <a:ea typeface="Helvetica Neue"/>
              <a:cs typeface="Helvetica Neue"/>
              <a:sym typeface="Helvetica Neue"/>
            </a:endParaRPr>
          </a:p>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Redes de computación</a:t>
            </a:r>
            <a:endParaRPr b="1" sz="2600">
              <a:solidFill>
                <a:srgbClr val="5747C1"/>
              </a:solidFill>
              <a:latin typeface="Helvetica Neue"/>
              <a:ea typeface="Helvetica Neue"/>
              <a:cs typeface="Helvetica Neue"/>
              <a:sym typeface="Helvetica Neue"/>
            </a:endParaRPr>
          </a:p>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Ingeniería civil</a:t>
            </a:r>
            <a:endParaRPr b="1" sz="2600">
              <a:solidFill>
                <a:srgbClr val="5747C1"/>
              </a:solidFill>
              <a:latin typeface="Helvetica Neue"/>
              <a:ea typeface="Helvetica Neue"/>
              <a:cs typeface="Helvetica Neue"/>
              <a:sym typeface="Helvetica Neue"/>
            </a:endParaRPr>
          </a:p>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Biología</a:t>
            </a:r>
            <a:endParaRPr b="1" sz="2600">
              <a:solidFill>
                <a:srgbClr val="5747C1"/>
              </a:solidFill>
              <a:latin typeface="Helvetica Neue"/>
              <a:ea typeface="Helvetica Neue"/>
              <a:cs typeface="Helvetica Neue"/>
              <a:sym typeface="Helvetica Neue"/>
            </a:endParaRPr>
          </a:p>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Automoción</a:t>
            </a:r>
            <a:endParaRPr b="1" sz="2600">
              <a:solidFill>
                <a:srgbClr val="5747C1"/>
              </a:solidFill>
              <a:latin typeface="Helvetica Neue"/>
              <a:ea typeface="Helvetica Neue"/>
              <a:cs typeface="Helvetica Neue"/>
              <a:sym typeface="Helvetica Neue"/>
            </a:endParaRPr>
          </a:p>
          <a:p>
            <a:pPr lvl="0" marL="297179" indent="-297179" algn="l" defTabSz="457200">
              <a:buSzPct val="100000"/>
              <a:buChar char="•"/>
              <a:defRPr sz="1800">
                <a:solidFill>
                  <a:srgbClr val="000000"/>
                </a:solidFill>
              </a:defRPr>
            </a:pPr>
            <a:r>
              <a:rPr b="1" sz="2600">
                <a:solidFill>
                  <a:srgbClr val="5747C1"/>
                </a:solidFill>
                <a:latin typeface="Helvetica Neue"/>
                <a:ea typeface="Helvetica Neue"/>
                <a:cs typeface="Helvetica Neue"/>
                <a:sym typeface="Helvetica Neue"/>
              </a:rPr>
              <a:t>Espacio</a:t>
            </a:r>
          </a:p>
        </p:txBody>
      </p:sp>
      <p:sp>
        <p:nvSpPr>
          <p:cNvPr id="285" name="Shape 285"/>
          <p:cNvSpPr/>
          <p:nvPr/>
        </p:nvSpPr>
        <p:spPr>
          <a:xfrm rot="21600000">
            <a:off x="101488" y="177928"/>
            <a:ext cx="12801824"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b="1" sz="2800">
                <a:solidFill>
                  <a:srgbClr val="00397A"/>
                </a:solidFill>
              </a:defRPr>
            </a:lvl1pPr>
          </a:lstStyle>
          <a:p>
            <a:pPr lvl="0">
              <a:defRPr b="0" sz="1800">
                <a:solidFill>
                  <a:srgbClr val="000000"/>
                </a:solidFill>
              </a:defRPr>
            </a:pPr>
            <a:r>
              <a:rPr b="1" sz="2800">
                <a:solidFill>
                  <a:srgbClr val="00397A"/>
                </a:solidFill>
              </a:rPr>
              <a:t>II.  Ejemplos representativos de tecnologías de interés para otros sectores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7" name="Screen Shot 2014-02-05 at 19.58.42.png"/>
          <p:cNvPicPr/>
          <p:nvPr/>
        </p:nvPicPr>
        <p:blipFill>
          <a:blip r:embed="rId2">
            <a:extLst/>
          </a:blip>
          <a:stretch>
            <a:fillRect/>
          </a:stretch>
        </p:blipFill>
        <p:spPr>
          <a:xfrm>
            <a:off x="-1151536" y="-35162"/>
            <a:ext cx="15307872" cy="10055349"/>
          </a:xfrm>
          <a:prstGeom prst="rect">
            <a:avLst/>
          </a:prstGeom>
          <a:ln w="12700">
            <a:miter lim="400000"/>
          </a:ln>
        </p:spPr>
      </p:pic>
      <p:sp>
        <p:nvSpPr>
          <p:cNvPr id="288" name="Shape 288"/>
          <p:cNvSpPr/>
          <p:nvPr/>
        </p:nvSpPr>
        <p:spPr>
          <a:xfrm>
            <a:off x="162974" y="149620"/>
            <a:ext cx="10127279"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1" sz="2000">
                <a:solidFill>
                  <a:srgbClr val="323333"/>
                </a:solidFill>
                <a:latin typeface="Helvetica Neue"/>
                <a:ea typeface="Helvetica Neue"/>
                <a:cs typeface="Helvetica Neue"/>
                <a:sym typeface="Helvetica Neue"/>
              </a:defRPr>
            </a:lvl1pPr>
          </a:lstStyle>
          <a:p>
            <a:pPr lvl="0">
              <a:defRPr b="0" sz="1800">
                <a:solidFill>
                  <a:srgbClr val="000000"/>
                </a:solidFill>
              </a:defRPr>
            </a:pPr>
            <a:r>
              <a:rPr b="1" sz="2000">
                <a:solidFill>
                  <a:srgbClr val="323333"/>
                </a:solidFill>
              </a:rPr>
              <a:t>The 2011 CERN technology portfolio. About 70 active technology transfer cases with applications in more than 20 different fields</a:t>
            </a:r>
            <a:endParaRPr b="1" sz="2000">
              <a:latin typeface="Times Roman"/>
              <a:ea typeface="Times Roman"/>
              <a:cs typeface="Times Roman"/>
              <a:sym typeface="Times Roman"/>
            </a:endParaRPr>
          </a:p>
        </p:txBody>
      </p:sp>
      <p:sp>
        <p:nvSpPr>
          <p:cNvPr id="289" name="Shape 289"/>
          <p:cNvSpPr/>
          <p:nvPr/>
        </p:nvSpPr>
        <p:spPr>
          <a:xfrm>
            <a:off x="8578440" y="9122643"/>
            <a:ext cx="4225758" cy="5531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spcBef>
                <a:spcPts val="1200"/>
              </a:spcBef>
              <a:defRPr i="1" sz="1600">
                <a:solidFill>
                  <a:srgbClr val="660B04"/>
                </a:solidFill>
                <a:latin typeface="Helvetica Neue"/>
                <a:ea typeface="Helvetica Neue"/>
                <a:cs typeface="Helvetica Neue"/>
                <a:sym typeface="Helvetica Neue"/>
              </a:defRPr>
            </a:lvl1pPr>
          </a:lstStyle>
          <a:p>
            <a:pPr lvl="0">
              <a:defRPr i="0" sz="1800">
                <a:solidFill>
                  <a:srgbClr val="000000"/>
                </a:solidFill>
              </a:defRPr>
            </a:pPr>
            <a:r>
              <a:rPr i="1" sz="1600">
                <a:solidFill>
                  <a:srgbClr val="660B04"/>
                </a:solidFill>
              </a:rPr>
              <a:t>Report on 2011 knowledge transfer activities to CERN Finance Committee (March 2012) </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nvSpPr>
        <p:spPr>
          <a:xfrm rot="21600000">
            <a:off x="69188" y="98322"/>
            <a:ext cx="12609561"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800">
                <a:solidFill>
                  <a:srgbClr val="002452"/>
                </a:solidFill>
              </a:defRPr>
            </a:lvl1pPr>
          </a:lstStyle>
          <a:p>
            <a:pPr lvl="0">
              <a:defRPr b="0" sz="1800">
                <a:solidFill>
                  <a:srgbClr val="000000"/>
                </a:solidFill>
              </a:defRPr>
            </a:pPr>
            <a:r>
              <a:rPr b="1" sz="2800">
                <a:solidFill>
                  <a:srgbClr val="002452"/>
                </a:solidFill>
              </a:rPr>
              <a:t>Ejemplos representativos de aplicación de tecnologías derivadas de PP</a:t>
            </a:r>
          </a:p>
        </p:txBody>
      </p:sp>
      <p:sp>
        <p:nvSpPr>
          <p:cNvPr id="292" name="Shape 292"/>
          <p:cNvSpPr/>
          <p:nvPr/>
        </p:nvSpPr>
        <p:spPr>
          <a:xfrm>
            <a:off x="236365" y="649985"/>
            <a:ext cx="211737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300">
                <a:solidFill>
                  <a:srgbClr val="00397A"/>
                </a:solidFill>
              </a:defRPr>
            </a:lvl1pPr>
          </a:lstStyle>
          <a:p>
            <a:pPr lvl="0">
              <a:defRPr b="0" sz="1800">
                <a:solidFill>
                  <a:srgbClr val="000000"/>
                </a:solidFill>
              </a:defRPr>
            </a:pPr>
            <a:r>
              <a:rPr b="1" sz="4300">
                <a:solidFill>
                  <a:srgbClr val="00397A"/>
                </a:solidFill>
              </a:rPr>
              <a:t>Energía</a:t>
            </a:r>
          </a:p>
        </p:txBody>
      </p:sp>
      <p:sp>
        <p:nvSpPr>
          <p:cNvPr id="293" name="Shape 293"/>
          <p:cNvSpPr/>
          <p:nvPr/>
        </p:nvSpPr>
        <p:spPr>
          <a:xfrm>
            <a:off x="2687027" y="821435"/>
            <a:ext cx="2093014"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Termosolar</a:t>
            </a:r>
          </a:p>
        </p:txBody>
      </p:sp>
      <p:sp>
        <p:nvSpPr>
          <p:cNvPr id="294" name="Shape 294"/>
          <p:cNvSpPr/>
          <p:nvPr>
            <p:ph type="title" idx="4294967295"/>
          </p:nvPr>
        </p:nvSpPr>
        <p:spPr>
          <a:xfrm>
            <a:off x="300626" y="1320619"/>
            <a:ext cx="11704321" cy="946011"/>
          </a:xfrm>
          <a:prstGeom prst="rect">
            <a:avLst/>
          </a:prstGeom>
        </p:spPr>
        <p:txBody>
          <a:bodyPr lIns="65023" tIns="65023" rIns="65023" bIns="65023"/>
          <a:lstStyle>
            <a:lvl1pPr>
              <a:defRPr b="1" sz="2900">
                <a:latin typeface="Calibri"/>
                <a:ea typeface="Calibri"/>
                <a:cs typeface="Calibri"/>
                <a:sym typeface="Calibri"/>
              </a:defRPr>
            </a:lvl1pPr>
          </a:lstStyle>
          <a:p>
            <a:pPr lvl="0">
              <a:defRPr b="0" sz="1800">
                <a:solidFill>
                  <a:srgbClr val="000000"/>
                </a:solidFill>
              </a:defRPr>
            </a:pPr>
            <a:r>
              <a:rPr b="1" sz="2900">
                <a:solidFill>
                  <a:srgbClr val="292929"/>
                </a:solidFill>
              </a:rPr>
              <a:t>Accelerator ultra vacuum technology can be an answer</a:t>
            </a:r>
          </a:p>
        </p:txBody>
      </p:sp>
      <p:grpSp>
        <p:nvGrpSpPr>
          <p:cNvPr id="310" name="Group 310"/>
          <p:cNvGrpSpPr/>
          <p:nvPr/>
        </p:nvGrpSpPr>
        <p:grpSpPr>
          <a:xfrm>
            <a:off x="1191888" y="2179572"/>
            <a:ext cx="12290591" cy="7278566"/>
            <a:chOff x="0" y="0"/>
            <a:chExt cx="12290590" cy="7278564"/>
          </a:xfrm>
        </p:grpSpPr>
        <p:pic>
          <p:nvPicPr>
            <p:cNvPr id="295" name="image26.png"/>
            <p:cNvPicPr/>
            <p:nvPr/>
          </p:nvPicPr>
          <p:blipFill>
            <a:blip r:embed="rId2">
              <a:extLst/>
            </a:blip>
            <a:stretch>
              <a:fillRect/>
            </a:stretch>
          </p:blipFill>
          <p:spPr>
            <a:xfrm>
              <a:off x="0" y="4433764"/>
              <a:ext cx="4145280" cy="2844801"/>
            </a:xfrm>
            <a:prstGeom prst="rect">
              <a:avLst/>
            </a:prstGeom>
            <a:ln w="50800" cap="flat">
              <a:solidFill>
                <a:srgbClr val="CC0000"/>
              </a:solidFill>
              <a:prstDash val="solid"/>
              <a:miter lim="800000"/>
            </a:ln>
            <a:effectLst/>
          </p:spPr>
        </p:pic>
        <p:pic>
          <p:nvPicPr>
            <p:cNvPr id="296" name="image27.jpg" descr="flat-plate-solar-collectors-3"/>
            <p:cNvPicPr/>
            <p:nvPr/>
          </p:nvPicPr>
          <p:blipFill>
            <a:blip r:embed="rId3">
              <a:extLst/>
            </a:blip>
            <a:stretch>
              <a:fillRect/>
            </a:stretch>
          </p:blipFill>
          <p:spPr>
            <a:xfrm>
              <a:off x="7455507" y="0"/>
              <a:ext cx="2762338" cy="3088641"/>
            </a:xfrm>
            <a:prstGeom prst="rect">
              <a:avLst/>
            </a:prstGeom>
            <a:ln w="12700" cap="flat">
              <a:noFill/>
              <a:miter lim="400000"/>
            </a:ln>
            <a:effectLst/>
          </p:spPr>
        </p:pic>
        <p:grpSp>
          <p:nvGrpSpPr>
            <p:cNvPr id="299" name="Group 299"/>
            <p:cNvGrpSpPr/>
            <p:nvPr/>
          </p:nvGrpSpPr>
          <p:grpSpPr>
            <a:xfrm>
              <a:off x="4432988" y="406400"/>
              <a:ext cx="2632570" cy="2275841"/>
              <a:chOff x="877522" y="176036"/>
              <a:chExt cx="2632569" cy="2275839"/>
            </a:xfrm>
          </p:grpSpPr>
          <p:sp>
            <p:nvSpPr>
              <p:cNvPr id="297" name="Shape 297"/>
              <p:cNvSpPr/>
              <p:nvPr/>
            </p:nvSpPr>
            <p:spPr>
              <a:xfrm rot="5400000">
                <a:off x="1055887" y="-2328"/>
                <a:ext cx="2275841" cy="2632570"/>
              </a:xfrm>
              <a:prstGeom prst="triangle">
                <a:avLst/>
              </a:prstGeom>
              <a:solidFill>
                <a:srgbClr val="99CCFF"/>
              </a:solidFill>
              <a:ln w="12700" cap="flat">
                <a:solidFill>
                  <a:srgbClr val="292929"/>
                </a:solidFill>
                <a:prstDash val="solid"/>
                <a:miter lim="800000"/>
              </a:ln>
              <a:effectLst/>
            </p:spPr>
            <p:txBody>
              <a:bodyPr wrap="square" lIns="15359" tIns="15359" rIns="15359" bIns="15359" numCol="1" anchor="ctr">
                <a:noAutofit/>
              </a:bodyPr>
              <a:lstStyle/>
              <a:p>
                <a:pPr lvl="0" algn="l" defTabSz="914400">
                  <a:defRPr sz="2200">
                    <a:solidFill>
                      <a:srgbClr val="292929"/>
                    </a:solidFill>
                    <a:latin typeface="Arial Narrow Bold"/>
                    <a:ea typeface="Arial Narrow Bold"/>
                    <a:cs typeface="Arial Narrow Bold"/>
                    <a:sym typeface="Arial Narrow Bold"/>
                  </a:defRPr>
                </a:pPr>
              </a:p>
            </p:txBody>
          </p:sp>
          <p:sp>
            <p:nvSpPr>
              <p:cNvPr id="298" name="Shape 298"/>
              <p:cNvSpPr/>
              <p:nvPr/>
            </p:nvSpPr>
            <p:spPr>
              <a:xfrm rot="16200000">
                <a:off x="798136" y="718413"/>
                <a:ext cx="1475058" cy="853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p>
                <a:pPr lvl="0" algn="l" defTabSz="914400">
                  <a:defRPr sz="1800">
                    <a:solidFill>
                      <a:srgbClr val="000000"/>
                    </a:solidFill>
                  </a:defRPr>
                </a:pPr>
                <a:r>
                  <a:rPr b="1" sz="1600">
                    <a:solidFill>
                      <a:srgbClr val="D45500"/>
                    </a:solidFill>
                    <a:latin typeface="Helvetica"/>
                    <a:ea typeface="Helvetica"/>
                    <a:cs typeface="Helvetica"/>
                    <a:sym typeface="Helvetica"/>
                  </a:rPr>
                  <a:t>High vacuum</a:t>
                </a:r>
                <a:endParaRPr b="1" sz="1600">
                  <a:solidFill>
                    <a:srgbClr val="D45500"/>
                  </a:solidFill>
                  <a:latin typeface="Helvetica"/>
                  <a:ea typeface="Helvetica"/>
                  <a:cs typeface="Helvetica"/>
                  <a:sym typeface="Helvetica"/>
                </a:endParaRPr>
              </a:p>
              <a:p>
                <a:pPr lvl="0" algn="l" defTabSz="914400">
                  <a:defRPr sz="1800">
                    <a:solidFill>
                      <a:srgbClr val="000000"/>
                    </a:solidFill>
                  </a:defRPr>
                </a:pPr>
                <a:r>
                  <a:rPr b="1" sz="1600">
                    <a:solidFill>
                      <a:srgbClr val="D45500"/>
                    </a:solidFill>
                    <a:latin typeface="Helvetica"/>
                    <a:ea typeface="Helvetica"/>
                    <a:cs typeface="Helvetica"/>
                    <a:sym typeface="Helvetica"/>
                  </a:rPr>
                  <a:t>for  flat solar </a:t>
                </a:r>
                <a:br>
                  <a:rPr b="1" sz="1600">
                    <a:solidFill>
                      <a:srgbClr val="D45500"/>
                    </a:solidFill>
                    <a:latin typeface="Helvetica"/>
                    <a:ea typeface="Helvetica"/>
                    <a:cs typeface="Helvetica"/>
                    <a:sym typeface="Helvetica"/>
                  </a:rPr>
                </a:br>
                <a:r>
                  <a:rPr b="1" sz="1600">
                    <a:solidFill>
                      <a:srgbClr val="D45500"/>
                    </a:solidFill>
                    <a:latin typeface="Helvetica"/>
                    <a:ea typeface="Helvetica"/>
                    <a:cs typeface="Helvetica"/>
                    <a:sym typeface="Helvetica"/>
                  </a:rPr>
                  <a:t>collectors </a:t>
                </a:r>
              </a:p>
            </p:txBody>
          </p:sp>
        </p:grpSp>
        <p:grpSp>
          <p:nvGrpSpPr>
            <p:cNvPr id="302" name="Group 302"/>
            <p:cNvGrpSpPr/>
            <p:nvPr/>
          </p:nvGrpSpPr>
          <p:grpSpPr>
            <a:xfrm>
              <a:off x="62465" y="3001583"/>
              <a:ext cx="4143023" cy="1397565"/>
              <a:chOff x="0" y="0"/>
              <a:chExt cx="4143021" cy="1397563"/>
            </a:xfrm>
          </p:grpSpPr>
          <p:sp>
            <p:nvSpPr>
              <p:cNvPr id="300" name="Shape 300"/>
              <p:cNvSpPr/>
              <p:nvPr/>
            </p:nvSpPr>
            <p:spPr>
              <a:xfrm>
                <a:off x="-1" y="-1"/>
                <a:ext cx="4143023" cy="13975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0800" y="21600"/>
                    </a:lnTo>
                    <a:close/>
                  </a:path>
                </a:pathLst>
              </a:custGeom>
              <a:solidFill>
                <a:srgbClr val="99CCFF"/>
              </a:solidFill>
              <a:ln w="12700" cap="flat">
                <a:solidFill>
                  <a:srgbClr val="292929"/>
                </a:solidFill>
                <a:prstDash val="solid"/>
                <a:round/>
              </a:ln>
              <a:effectLst/>
            </p:spPr>
            <p:txBody>
              <a:bodyPr wrap="square" lIns="15359" tIns="15359" rIns="15359" bIns="15359" numCol="1" anchor="t">
                <a:noAutofit/>
              </a:bodyPr>
              <a:lstStyle/>
              <a:p>
                <a:pPr lvl="0" algn="l" defTabSz="914400">
                  <a:defRPr sz="2200">
                    <a:solidFill>
                      <a:srgbClr val="292929"/>
                    </a:solidFill>
                    <a:latin typeface="Arial Narrow Bold"/>
                    <a:ea typeface="Arial Narrow Bold"/>
                    <a:cs typeface="Arial Narrow Bold"/>
                    <a:sym typeface="Arial Narrow Bold"/>
                  </a:defRPr>
                </a:pPr>
              </a:p>
            </p:txBody>
          </p:sp>
          <p:sp>
            <p:nvSpPr>
              <p:cNvPr id="301" name="Shape 301"/>
              <p:cNvSpPr/>
              <p:nvPr/>
            </p:nvSpPr>
            <p:spPr>
              <a:xfrm>
                <a:off x="1035756" y="-1"/>
                <a:ext cx="2071512" cy="853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algn="l" defTabSz="914400">
                  <a:defRPr sz="1800">
                    <a:solidFill>
                      <a:srgbClr val="000000"/>
                    </a:solidFill>
                  </a:defRPr>
                </a:pPr>
                <a:r>
                  <a:rPr b="1" sz="1600">
                    <a:solidFill>
                      <a:srgbClr val="D45500"/>
                    </a:solidFill>
                    <a:latin typeface="Helvetica"/>
                    <a:ea typeface="Helvetica"/>
                    <a:cs typeface="Helvetica"/>
                    <a:sym typeface="Helvetica"/>
                  </a:rPr>
                  <a:t>Achieve XUHV (10</a:t>
                </a:r>
                <a:r>
                  <a:rPr b="1" baseline="30500" sz="1600">
                    <a:solidFill>
                      <a:srgbClr val="D45500"/>
                    </a:solidFill>
                    <a:latin typeface="Helvetica"/>
                    <a:ea typeface="Helvetica"/>
                    <a:cs typeface="Helvetica"/>
                    <a:sym typeface="Helvetica"/>
                  </a:rPr>
                  <a:t>-13</a:t>
                </a:r>
                <a:r>
                  <a:rPr b="1" sz="1600">
                    <a:solidFill>
                      <a:srgbClr val="D45500"/>
                    </a:solidFill>
                    <a:latin typeface="Helvetica"/>
                    <a:ea typeface="Helvetica"/>
                    <a:cs typeface="Helvetica"/>
                    <a:sym typeface="Helvetica"/>
                  </a:rPr>
                  <a:t> Torr) in vacuum tubes</a:t>
                </a:r>
              </a:p>
            </p:txBody>
          </p:sp>
        </p:grpSp>
        <p:pic>
          <p:nvPicPr>
            <p:cNvPr id="303" name="image28.jpg" descr="G:\Workspaces\r\RBE\Vacuum\Giacomo\IMG_0185.jpg"/>
            <p:cNvPicPr/>
            <p:nvPr/>
          </p:nvPicPr>
          <p:blipFill>
            <a:blip r:embed="rId4">
              <a:extLst/>
            </a:blip>
            <a:stretch>
              <a:fillRect/>
            </a:stretch>
          </p:blipFill>
          <p:spPr>
            <a:xfrm>
              <a:off x="6489421" y="3964177"/>
              <a:ext cx="4196081" cy="3147061"/>
            </a:xfrm>
            <a:prstGeom prst="rect">
              <a:avLst/>
            </a:prstGeom>
            <a:ln w="12700" cap="flat">
              <a:noFill/>
              <a:miter lim="400000"/>
            </a:ln>
            <a:effectLst/>
          </p:spPr>
        </p:pic>
        <p:grpSp>
          <p:nvGrpSpPr>
            <p:cNvPr id="306" name="Group 306"/>
            <p:cNvGrpSpPr/>
            <p:nvPr/>
          </p:nvGrpSpPr>
          <p:grpSpPr>
            <a:xfrm>
              <a:off x="5659496" y="2861601"/>
              <a:ext cx="6631095" cy="1140178"/>
              <a:chOff x="0" y="0"/>
              <a:chExt cx="6631093" cy="1140177"/>
            </a:xfrm>
          </p:grpSpPr>
          <p:sp>
            <p:nvSpPr>
              <p:cNvPr id="304" name="Shape 304"/>
              <p:cNvSpPr/>
              <p:nvPr/>
            </p:nvSpPr>
            <p:spPr>
              <a:xfrm>
                <a:off x="0" y="-1"/>
                <a:ext cx="6631094" cy="1140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10800" y="21600"/>
                    </a:lnTo>
                    <a:close/>
                  </a:path>
                </a:pathLst>
              </a:custGeom>
              <a:solidFill>
                <a:srgbClr val="99CCFF"/>
              </a:solidFill>
              <a:ln w="12700" cap="flat">
                <a:solidFill>
                  <a:srgbClr val="292929"/>
                </a:solidFill>
                <a:prstDash val="solid"/>
                <a:round/>
              </a:ln>
              <a:effectLst/>
            </p:spPr>
            <p:txBody>
              <a:bodyPr wrap="square" lIns="15359" tIns="15359" rIns="15359" bIns="15359" numCol="1" anchor="t">
                <a:noAutofit/>
              </a:bodyPr>
              <a:lstStyle/>
              <a:p>
                <a:pPr lvl="0" algn="l" defTabSz="914400">
                  <a:defRPr sz="2200">
                    <a:solidFill>
                      <a:srgbClr val="292929"/>
                    </a:solidFill>
                    <a:latin typeface="Arial Narrow Bold"/>
                    <a:ea typeface="Arial Narrow Bold"/>
                    <a:cs typeface="Arial Narrow Bold"/>
                    <a:sym typeface="Arial Narrow Bold"/>
                  </a:defRPr>
                </a:pPr>
              </a:p>
            </p:txBody>
          </p:sp>
          <p:sp>
            <p:nvSpPr>
              <p:cNvPr id="305" name="Shape 305"/>
              <p:cNvSpPr/>
              <p:nvPr/>
            </p:nvSpPr>
            <p:spPr>
              <a:xfrm>
                <a:off x="1657773" y="-1"/>
                <a:ext cx="3315548" cy="853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914400">
                  <a:defRPr b="1" sz="1600">
                    <a:solidFill>
                      <a:srgbClr val="D45500"/>
                    </a:solidFill>
                    <a:latin typeface="Helvetica"/>
                    <a:ea typeface="Helvetica"/>
                    <a:cs typeface="Helvetica"/>
                    <a:sym typeface="Helvetica"/>
                  </a:defRPr>
                </a:lvl1pPr>
              </a:lstStyle>
              <a:p>
                <a:pPr lvl="0">
                  <a:defRPr b="0" sz="1800">
                    <a:solidFill>
                      <a:srgbClr val="000000"/>
                    </a:solidFill>
                  </a:defRPr>
                </a:pPr>
                <a:r>
                  <a:rPr b="1" sz="1600">
                    <a:solidFill>
                      <a:srgbClr val="D45500"/>
                    </a:solidFill>
                  </a:rPr>
                  <a:t>Heating &amp; Cooling, industrial processes, Electricity, Agriculture, Desalination </a:t>
                </a:r>
              </a:p>
            </p:txBody>
          </p:sp>
        </p:grpSp>
        <p:sp>
          <p:nvSpPr>
            <p:cNvPr id="307" name="Shape 307"/>
            <p:cNvSpPr/>
            <p:nvPr/>
          </p:nvSpPr>
          <p:spPr>
            <a:xfrm>
              <a:off x="6467023" y="3955864"/>
              <a:ext cx="5253850" cy="358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914400">
                <a:lnSpc>
                  <a:spcPct val="90000"/>
                </a:lnSpc>
                <a:defRPr sz="1600">
                  <a:solidFill>
                    <a:srgbClr val="FEBD88"/>
                  </a:solidFill>
                  <a:effectLst>
                    <a:outerShdw sx="100000" sy="100000" kx="0" ky="0" algn="b" rotWithShape="0" blurRad="38100" dist="38100" dir="2700000">
                      <a:srgbClr val="DDDDDD"/>
                    </a:outerShdw>
                  </a:effectLst>
                  <a:latin typeface="Arial Narrow Bold"/>
                  <a:ea typeface="Arial Narrow Bold"/>
                  <a:cs typeface="Arial Narrow Bold"/>
                  <a:sym typeface="Arial Narrow Bold"/>
                </a:defRPr>
              </a:lvl1pPr>
            </a:lstStyle>
            <a:p>
              <a:pPr lvl="0">
                <a:defRPr sz="1800">
                  <a:solidFill>
                    <a:srgbClr val="000000"/>
                  </a:solidFill>
                  <a:effectLst/>
                </a:defRPr>
              </a:pPr>
              <a:r>
                <a:rPr sz="1600">
                  <a:solidFill>
                    <a:srgbClr val="FEBD88"/>
                  </a:solidFill>
                  <a:effectLst>
                    <a:outerShdw sx="100000" sy="100000" kx="0" ky="0" algn="b" rotWithShape="0" blurRad="38100" dist="38100" dir="2700000">
                      <a:srgbClr val="DDDDDD"/>
                    </a:outerShdw>
                  </a:effectLst>
                </a:rPr>
                <a:t>THE FLAT PLATE EVACUATED SOLAR COLLECTOR</a:t>
              </a:r>
            </a:p>
          </p:txBody>
        </p:sp>
        <p:pic>
          <p:nvPicPr>
            <p:cNvPr id="308" name="image30.jpg" descr="Click on picture to enlarge it"/>
            <p:cNvPicPr/>
            <p:nvPr/>
          </p:nvPicPr>
          <p:blipFill>
            <a:blip r:embed="rId5">
              <a:extLst/>
            </a:blip>
            <a:stretch>
              <a:fillRect/>
            </a:stretch>
          </p:blipFill>
          <p:spPr>
            <a:xfrm>
              <a:off x="111007" y="342017"/>
              <a:ext cx="4045939" cy="2629861"/>
            </a:xfrm>
            <a:prstGeom prst="rect">
              <a:avLst/>
            </a:prstGeom>
            <a:ln w="12700" cap="flat">
              <a:noFill/>
              <a:miter lim="400000"/>
            </a:ln>
            <a:effectLst/>
          </p:spPr>
        </p:pic>
        <p:sp>
          <p:nvSpPr>
            <p:cNvPr id="309" name="Shape 309"/>
            <p:cNvSpPr/>
            <p:nvPr/>
          </p:nvSpPr>
          <p:spPr>
            <a:xfrm>
              <a:off x="7184330" y="4355355"/>
              <a:ext cx="3684721" cy="930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1" indent="457200" algn="l" defTabSz="914400">
                <a:defRPr sz="1800">
                  <a:solidFill>
                    <a:srgbClr val="000000"/>
                  </a:solidFill>
                </a:defRPr>
              </a:pPr>
              <a:r>
                <a:rPr>
                  <a:solidFill>
                    <a:srgbClr val="292929"/>
                  </a:solidFill>
                  <a:latin typeface="Arial Narrow Bold"/>
                  <a:ea typeface="Arial Narrow Bold"/>
                  <a:cs typeface="Arial Narrow Bold"/>
                  <a:sym typeface="Arial Narrow Bold"/>
                </a:rPr>
                <a:t>350</a:t>
              </a:r>
              <a:r>
                <a:rPr baseline="30444">
                  <a:solidFill>
                    <a:srgbClr val="292929"/>
                  </a:solidFill>
                  <a:latin typeface="Arial Narrow Bold"/>
                  <a:ea typeface="Arial Narrow Bold"/>
                  <a:cs typeface="Arial Narrow Bold"/>
                  <a:sym typeface="Arial Narrow Bold"/>
                </a:rPr>
                <a:t>0 </a:t>
              </a:r>
              <a:r>
                <a:rPr>
                  <a:solidFill>
                    <a:srgbClr val="292929"/>
                  </a:solidFill>
                  <a:latin typeface="Arial Narrow Bold"/>
                  <a:ea typeface="Arial Narrow Bold"/>
                  <a:cs typeface="Arial Narrow Bold"/>
                  <a:sym typeface="Arial Narrow Bold"/>
                </a:rPr>
                <a:t>C</a:t>
              </a:r>
              <a:endParaRPr>
                <a:solidFill>
                  <a:srgbClr val="292929"/>
                </a:solidFill>
                <a:latin typeface="Arial Narrow Bold"/>
                <a:ea typeface="Arial Narrow Bold"/>
                <a:cs typeface="Arial Narrow Bold"/>
                <a:sym typeface="Arial Narrow Bold"/>
              </a:endParaRPr>
            </a:p>
            <a:p>
              <a:pPr lvl="1" indent="457200" algn="l" defTabSz="914400">
                <a:defRPr sz="1800">
                  <a:solidFill>
                    <a:srgbClr val="000000"/>
                  </a:solidFill>
                </a:defRPr>
              </a:pPr>
              <a:r>
                <a:rPr>
                  <a:solidFill>
                    <a:srgbClr val="292929"/>
                  </a:solidFill>
                  <a:latin typeface="Arial Narrow Bold"/>
                  <a:ea typeface="Arial Narrow Bold"/>
                  <a:cs typeface="Arial Narrow Bold"/>
                  <a:sym typeface="Arial Narrow Bold"/>
                </a:rPr>
                <a:t>Easy to produce</a:t>
              </a:r>
              <a:endParaRPr>
                <a:solidFill>
                  <a:srgbClr val="292929"/>
                </a:solidFill>
                <a:latin typeface="Arial Narrow Bold"/>
                <a:ea typeface="Arial Narrow Bold"/>
                <a:cs typeface="Arial Narrow Bold"/>
                <a:sym typeface="Arial Narrow Bold"/>
              </a:endParaRPr>
            </a:p>
            <a:p>
              <a:pPr lvl="1" indent="457200" algn="l" defTabSz="914400">
                <a:defRPr sz="1800">
                  <a:solidFill>
                    <a:srgbClr val="000000"/>
                  </a:solidFill>
                </a:defRPr>
              </a:pPr>
              <a:r>
                <a:rPr>
                  <a:solidFill>
                    <a:srgbClr val="292929"/>
                  </a:solidFill>
                  <a:latin typeface="Arial Narrow Bold"/>
                  <a:ea typeface="Arial Narrow Bold"/>
                  <a:cs typeface="Arial Narrow Bold"/>
                  <a:sym typeface="Arial Narrow Bold"/>
                </a:rPr>
                <a:t>High performance</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3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 grpId="1"/>
      <p:bldP build="whole" bldLvl="1" animBg="1" rev="0" advAuto="0" spid="310" grpId="2"/>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nvSpPr>
        <p:spPr>
          <a:xfrm rot="21600000">
            <a:off x="69188" y="111022"/>
            <a:ext cx="12609561"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800">
                <a:solidFill>
                  <a:srgbClr val="002452"/>
                </a:solidFill>
              </a:defRPr>
            </a:lvl1pPr>
          </a:lstStyle>
          <a:p>
            <a:pPr lvl="0">
              <a:defRPr b="0" sz="1800">
                <a:solidFill>
                  <a:srgbClr val="000000"/>
                </a:solidFill>
              </a:defRPr>
            </a:pPr>
            <a:r>
              <a:rPr b="1" sz="2800">
                <a:solidFill>
                  <a:srgbClr val="002452"/>
                </a:solidFill>
              </a:rPr>
              <a:t>Ejemplos representativos de aplicación de tecnologías derivadas de PP</a:t>
            </a:r>
          </a:p>
        </p:txBody>
      </p:sp>
      <p:pic>
        <p:nvPicPr>
          <p:cNvPr id="313" name="Screen Shot 2014-06-07 at 09.04.24.png"/>
          <p:cNvPicPr/>
          <p:nvPr/>
        </p:nvPicPr>
        <p:blipFill>
          <a:blip r:embed="rId2">
            <a:extLst/>
          </a:blip>
          <a:stretch>
            <a:fillRect/>
          </a:stretch>
        </p:blipFill>
        <p:spPr>
          <a:xfrm>
            <a:off x="7447357" y="816339"/>
            <a:ext cx="5450066" cy="5005987"/>
          </a:xfrm>
          <a:prstGeom prst="rect">
            <a:avLst/>
          </a:prstGeom>
          <a:ln w="12700">
            <a:miter lim="400000"/>
          </a:ln>
        </p:spPr>
      </p:pic>
      <p:sp>
        <p:nvSpPr>
          <p:cNvPr id="314" name="Shape 314"/>
          <p:cNvSpPr/>
          <p:nvPr/>
        </p:nvSpPr>
        <p:spPr>
          <a:xfrm>
            <a:off x="352216" y="5785934"/>
            <a:ext cx="5106958" cy="331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65100" indent="9451" algn="just" defTabSz="457200">
              <a:defRPr sz="2000">
                <a:solidFill>
                  <a:srgbClr val="363636"/>
                </a:solidFill>
                <a:latin typeface="Arial Narrow"/>
                <a:ea typeface="Arial Narrow"/>
                <a:cs typeface="Arial Narrow"/>
                <a:sym typeface="Arial Narrow"/>
              </a:defRPr>
            </a:lvl1pPr>
          </a:lstStyle>
          <a:p>
            <a:pPr lvl="0">
              <a:defRPr sz="1800">
                <a:solidFill>
                  <a:srgbClr val="000000"/>
                </a:solidFill>
              </a:defRPr>
            </a:pPr>
            <a:r>
              <a:rPr sz="2000">
                <a:solidFill>
                  <a:srgbClr val="363636"/>
                </a:solidFill>
              </a:rPr>
              <a:t>Cristoforo Benvenuti proposed getter vacuum technology for LEP, and patented the technology of thin-film getter coating for CERN. CERN has made licences available to commercial companies in its Member States. In 2005, the Spanish automotive company Grupo Segura teamed up with Benvenuti to form SRB Energy. The company obtained a licence to exploit the technology, and production facilities were built near Valencia.  Its R&amp;D activities are still based at CERN in Meyrin (Switzerland).</a:t>
            </a:r>
            <a:endParaRPr sz="2000">
              <a:solidFill>
                <a:srgbClr val="363636"/>
              </a:solidFill>
            </a:endParaRPr>
          </a:p>
        </p:txBody>
      </p:sp>
      <p:sp>
        <p:nvSpPr>
          <p:cNvPr id="315" name="Shape 315"/>
          <p:cNvSpPr/>
          <p:nvPr/>
        </p:nvSpPr>
        <p:spPr>
          <a:xfrm>
            <a:off x="155648" y="2013942"/>
            <a:ext cx="6431493" cy="242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spcBef>
                <a:spcPts val="1300"/>
              </a:spcBef>
              <a:defRPr sz="1800">
                <a:solidFill>
                  <a:srgbClr val="000000"/>
                </a:solidFill>
              </a:defRPr>
            </a:pPr>
            <a:r>
              <a:rPr b="1" i="1" sz="2800">
                <a:solidFill>
                  <a:srgbClr val="242864"/>
                </a:solidFill>
                <a:latin typeface="Arial Narrow"/>
                <a:ea typeface="Arial Narrow"/>
                <a:cs typeface="Arial Narrow"/>
                <a:sym typeface="Arial Narrow"/>
              </a:rPr>
              <a:t>Solar energy systems in Switzerland.</a:t>
            </a:r>
            <a:endParaRPr sz="1600">
              <a:solidFill>
                <a:srgbClr val="444444"/>
              </a:solidFill>
              <a:latin typeface="PT Serif"/>
              <a:ea typeface="PT Serif"/>
              <a:cs typeface="PT Serif"/>
              <a:sym typeface="PT Serif"/>
            </a:endParaRPr>
          </a:p>
          <a:p>
            <a:pPr lvl="0" marL="165100" indent="9451" algn="just" defTabSz="457200">
              <a:defRPr sz="1800">
                <a:solidFill>
                  <a:srgbClr val="000000"/>
                </a:solidFill>
              </a:defRPr>
            </a:pPr>
            <a:r>
              <a:rPr sz="2000">
                <a:solidFill>
                  <a:srgbClr val="363636"/>
                </a:solidFill>
                <a:latin typeface="Arial Narrow"/>
                <a:ea typeface="Arial Narrow"/>
                <a:cs typeface="Arial Narrow"/>
                <a:sym typeface="Arial Narrow"/>
              </a:rPr>
              <a:t>Geneva 9 March 2012. At Geneva International Airport today SRB Energy delivered the first of the solar panels that will form one of the largest solar energy systems in Switzerland. Ultimately, some 300 high-temperature solar thermal panels will cover a surface of 1200 square metres on the roof of the airport’s main terminal building.</a:t>
            </a:r>
          </a:p>
        </p:txBody>
      </p:sp>
      <p:pic>
        <p:nvPicPr>
          <p:cNvPr id="316" name="Screen Shot 2014-06-07 at 09.11.48.png"/>
          <p:cNvPicPr/>
          <p:nvPr/>
        </p:nvPicPr>
        <p:blipFill>
          <a:blip r:embed="rId3">
            <a:extLst/>
          </a:blip>
          <a:stretch>
            <a:fillRect/>
          </a:stretch>
        </p:blipFill>
        <p:spPr>
          <a:xfrm>
            <a:off x="6600717" y="5166809"/>
            <a:ext cx="6151697" cy="4552951"/>
          </a:xfrm>
          <a:prstGeom prst="rect">
            <a:avLst/>
          </a:prstGeom>
          <a:ln w="12700">
            <a:miter lim="400000"/>
          </a:ln>
        </p:spPr>
      </p:pic>
      <p:sp>
        <p:nvSpPr>
          <p:cNvPr id="317" name="Shape 317"/>
          <p:cNvSpPr/>
          <p:nvPr/>
        </p:nvSpPr>
        <p:spPr>
          <a:xfrm>
            <a:off x="236365" y="649985"/>
            <a:ext cx="211737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300">
                <a:solidFill>
                  <a:srgbClr val="00397A"/>
                </a:solidFill>
              </a:defRPr>
            </a:lvl1pPr>
          </a:lstStyle>
          <a:p>
            <a:pPr lvl="0">
              <a:defRPr b="0" sz="1800">
                <a:solidFill>
                  <a:srgbClr val="000000"/>
                </a:solidFill>
              </a:defRPr>
            </a:pPr>
            <a:r>
              <a:rPr b="1" sz="4300">
                <a:solidFill>
                  <a:srgbClr val="00397A"/>
                </a:solidFill>
              </a:rPr>
              <a:t>Energía</a:t>
            </a:r>
          </a:p>
        </p:txBody>
      </p:sp>
      <p:sp>
        <p:nvSpPr>
          <p:cNvPr id="318" name="Shape 318"/>
          <p:cNvSpPr/>
          <p:nvPr/>
        </p:nvSpPr>
        <p:spPr>
          <a:xfrm>
            <a:off x="2845945" y="854545"/>
            <a:ext cx="2093014"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Termosolar</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0" name="image21.png" descr="MYRRHAConcept.tiff"/>
          <p:cNvPicPr/>
          <p:nvPr/>
        </p:nvPicPr>
        <p:blipFill>
          <a:blip r:embed="rId2">
            <a:extLst/>
          </a:blip>
          <a:stretch>
            <a:fillRect/>
          </a:stretch>
        </p:blipFill>
        <p:spPr>
          <a:xfrm>
            <a:off x="5585892" y="1587381"/>
            <a:ext cx="7320717" cy="5358716"/>
          </a:xfrm>
          <a:prstGeom prst="rect">
            <a:avLst/>
          </a:prstGeom>
          <a:ln w="12700">
            <a:miter lim="400000"/>
          </a:ln>
        </p:spPr>
      </p:pic>
      <p:sp>
        <p:nvSpPr>
          <p:cNvPr id="321" name="Shape 321"/>
          <p:cNvSpPr/>
          <p:nvPr/>
        </p:nvSpPr>
        <p:spPr>
          <a:xfrm>
            <a:off x="223247" y="1783821"/>
            <a:ext cx="4971263" cy="392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defTabSz="457200">
              <a:spcBef>
                <a:spcPts val="1600"/>
              </a:spcBef>
              <a:defRPr sz="1800">
                <a:solidFill>
                  <a:srgbClr val="000000"/>
                </a:solidFill>
              </a:defRPr>
            </a:pPr>
            <a:r>
              <a:rPr b="1" i="1" sz="2800">
                <a:solidFill>
                  <a:srgbClr val="242864"/>
                </a:solidFill>
                <a:latin typeface="Arial Narrow"/>
                <a:ea typeface="Arial Narrow"/>
                <a:cs typeface="Arial Narrow"/>
                <a:sym typeface="Arial Narrow"/>
              </a:rPr>
              <a:t>Accelerators for power generation and nuclear waste transmutation</a:t>
            </a:r>
            <a:endParaRPr i="1" sz="1200">
              <a:latin typeface="Arial Narrow"/>
              <a:ea typeface="Arial Narrow"/>
              <a:cs typeface="Arial Narrow"/>
              <a:sym typeface="Arial Narrow"/>
            </a:endParaRPr>
          </a:p>
          <a:p>
            <a:pPr lvl="0" marL="165100" indent="9451" algn="just" defTabSz="457200">
              <a:defRPr sz="1800">
                <a:solidFill>
                  <a:srgbClr val="000000"/>
                </a:solidFill>
              </a:defRPr>
            </a:pPr>
            <a:r>
              <a:rPr sz="2000">
                <a:solidFill>
                  <a:srgbClr val="363636"/>
                </a:solidFill>
                <a:latin typeface="Arial Narrow"/>
                <a:ea typeface="Arial Narrow"/>
                <a:cs typeface="Arial Narrow"/>
                <a:sym typeface="Arial Narrow"/>
              </a:rPr>
              <a:t>Accelerators have the potential to affect current nuclear energy technology in three areas: management of spent fuels; provision of sustainable long-term energy sources; and nuclear nonproliferation. It is also conceivable, perhaps even likely, that these factors, coupled with subcritical nuclear energy generation, could enhance public acceptance of accelerator-driven systems compared to standard fission plants.</a:t>
            </a:r>
            <a:endParaRPr sz="1200">
              <a:solidFill>
                <a:srgbClr val="363636"/>
              </a:solidFill>
              <a:latin typeface="Arial Narrow"/>
              <a:ea typeface="Arial Narrow"/>
              <a:cs typeface="Arial Narrow"/>
              <a:sym typeface="Arial Narrow"/>
            </a:endParaRPr>
          </a:p>
        </p:txBody>
      </p:sp>
      <p:sp>
        <p:nvSpPr>
          <p:cNvPr id="322" name="Shape 322"/>
          <p:cNvSpPr/>
          <p:nvPr/>
        </p:nvSpPr>
        <p:spPr>
          <a:xfrm>
            <a:off x="906945" y="7230695"/>
            <a:ext cx="11190910" cy="15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65100" indent="9451" algn="just" defTabSz="457200">
              <a:defRPr sz="2000">
                <a:solidFill>
                  <a:srgbClr val="363636"/>
                </a:solidFill>
                <a:latin typeface="Arial Narrow"/>
                <a:ea typeface="Arial Narrow"/>
                <a:cs typeface="Arial Narrow"/>
                <a:sym typeface="Arial Narrow"/>
              </a:defRPr>
            </a:lvl1pPr>
          </a:lstStyle>
          <a:p>
            <a:pPr lvl="0">
              <a:defRPr sz="1800">
                <a:solidFill>
                  <a:srgbClr val="000000"/>
                </a:solidFill>
              </a:defRPr>
            </a:pPr>
            <a:r>
              <a:rPr sz="2000">
                <a:solidFill>
                  <a:srgbClr val="363636"/>
                </a:solidFill>
              </a:rPr>
              <a:t>Several regions of the world are developing accelerator technologies directly aimed at waste transmutation or energy generation, or both. Major efforts are currently underway in Europe, where MYRRHA, the Multipurpose hYbrid Research Reactor for High-end Applications, is developing and in Japan, with investment also taking place in both India and China.</a:t>
            </a:r>
            <a:endParaRPr sz="2000">
              <a:solidFill>
                <a:srgbClr val="363636"/>
              </a:solidFill>
            </a:endParaRPr>
          </a:p>
        </p:txBody>
      </p:sp>
      <p:sp>
        <p:nvSpPr>
          <p:cNvPr id="323" name="Shape 323"/>
          <p:cNvSpPr/>
          <p:nvPr/>
        </p:nvSpPr>
        <p:spPr>
          <a:xfrm>
            <a:off x="236365" y="649985"/>
            <a:ext cx="211737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300">
                <a:solidFill>
                  <a:srgbClr val="00397A"/>
                </a:solidFill>
              </a:defRPr>
            </a:lvl1pPr>
          </a:lstStyle>
          <a:p>
            <a:pPr lvl="0">
              <a:defRPr b="0" sz="1800">
                <a:solidFill>
                  <a:srgbClr val="000000"/>
                </a:solidFill>
              </a:defRPr>
            </a:pPr>
            <a:r>
              <a:rPr b="1" sz="4300">
                <a:solidFill>
                  <a:srgbClr val="00397A"/>
                </a:solidFill>
              </a:rPr>
              <a:t>Energía</a:t>
            </a:r>
          </a:p>
        </p:txBody>
      </p:sp>
      <p:sp>
        <p:nvSpPr>
          <p:cNvPr id="324" name="Shape 324"/>
          <p:cNvSpPr/>
          <p:nvPr/>
        </p:nvSpPr>
        <p:spPr>
          <a:xfrm>
            <a:off x="2775258" y="820413"/>
            <a:ext cx="4494338"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Nuclear Fisión subcrítica</a:t>
            </a:r>
          </a:p>
        </p:txBody>
      </p:sp>
      <p:sp>
        <p:nvSpPr>
          <p:cNvPr id="325" name="Shape 325"/>
          <p:cNvSpPr/>
          <p:nvPr/>
        </p:nvSpPr>
        <p:spPr>
          <a:xfrm rot="21600000">
            <a:off x="69188" y="111022"/>
            <a:ext cx="12609561"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800">
                <a:solidFill>
                  <a:srgbClr val="002452"/>
                </a:solidFill>
              </a:defRPr>
            </a:lvl1pPr>
          </a:lstStyle>
          <a:p>
            <a:pPr lvl="0">
              <a:defRPr b="0" sz="1800">
                <a:solidFill>
                  <a:srgbClr val="000000"/>
                </a:solidFill>
              </a:defRPr>
            </a:pPr>
            <a:r>
              <a:rPr b="1" sz="2800">
                <a:solidFill>
                  <a:srgbClr val="002452"/>
                </a:solidFill>
              </a:rPr>
              <a:t>Ejemplos representativos de aplicación de tecnologías derivadas de PP</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7" name="Screen Shot 2014-06-07 at 09.49.15.png"/>
          <p:cNvPicPr/>
          <p:nvPr/>
        </p:nvPicPr>
        <p:blipFill>
          <a:blip r:embed="rId2">
            <a:extLst/>
          </a:blip>
          <a:stretch>
            <a:fillRect/>
          </a:stretch>
        </p:blipFill>
        <p:spPr>
          <a:xfrm>
            <a:off x="-53125" y="1046794"/>
            <a:ext cx="13342273" cy="5975464"/>
          </a:xfrm>
          <a:prstGeom prst="rect">
            <a:avLst/>
          </a:prstGeom>
          <a:ln w="12700">
            <a:miter lim="400000"/>
          </a:ln>
        </p:spPr>
      </p:pic>
      <p:sp>
        <p:nvSpPr>
          <p:cNvPr id="328" name="Shape 328"/>
          <p:cNvSpPr/>
          <p:nvPr/>
        </p:nvSpPr>
        <p:spPr>
          <a:xfrm>
            <a:off x="236365" y="649985"/>
            <a:ext cx="211737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300">
                <a:solidFill>
                  <a:srgbClr val="00397A"/>
                </a:solidFill>
              </a:defRPr>
            </a:lvl1pPr>
          </a:lstStyle>
          <a:p>
            <a:pPr lvl="0">
              <a:defRPr b="0" sz="1800">
                <a:solidFill>
                  <a:srgbClr val="000000"/>
                </a:solidFill>
              </a:defRPr>
            </a:pPr>
            <a:r>
              <a:rPr b="1" sz="4300">
                <a:solidFill>
                  <a:srgbClr val="00397A"/>
                </a:solidFill>
              </a:rPr>
              <a:t>Energía</a:t>
            </a:r>
          </a:p>
        </p:txBody>
      </p:sp>
      <p:sp>
        <p:nvSpPr>
          <p:cNvPr id="329" name="Shape 329"/>
          <p:cNvSpPr/>
          <p:nvPr/>
        </p:nvSpPr>
        <p:spPr>
          <a:xfrm>
            <a:off x="2775258" y="782313"/>
            <a:ext cx="4494338"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Nuclear Fisión subcrítica</a:t>
            </a:r>
          </a:p>
        </p:txBody>
      </p:sp>
      <p:sp>
        <p:nvSpPr>
          <p:cNvPr id="330" name="Shape 330"/>
          <p:cNvSpPr/>
          <p:nvPr/>
        </p:nvSpPr>
        <p:spPr>
          <a:xfrm rot="21600000">
            <a:off x="69188" y="111022"/>
            <a:ext cx="12609561"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800">
                <a:solidFill>
                  <a:srgbClr val="002452"/>
                </a:solidFill>
              </a:defRPr>
            </a:lvl1pPr>
          </a:lstStyle>
          <a:p>
            <a:pPr lvl="0">
              <a:defRPr b="0" sz="1800">
                <a:solidFill>
                  <a:srgbClr val="000000"/>
                </a:solidFill>
              </a:defRPr>
            </a:pPr>
            <a:r>
              <a:rPr b="1" sz="2800">
                <a:solidFill>
                  <a:srgbClr val="002452"/>
                </a:solidFill>
              </a:rPr>
              <a:t>Ejemplos representativos de aplicación de tecnologías derivadas de PP</a:t>
            </a:r>
          </a:p>
        </p:txBody>
      </p:sp>
      <p:pic>
        <p:nvPicPr>
          <p:cNvPr id="331" name="Screen Shot 2014-06-07 at 09.49.29.png"/>
          <p:cNvPicPr/>
          <p:nvPr/>
        </p:nvPicPr>
        <p:blipFill>
          <a:blip r:embed="rId3">
            <a:extLst/>
          </a:blip>
          <a:stretch>
            <a:fillRect/>
          </a:stretch>
        </p:blipFill>
        <p:spPr>
          <a:xfrm>
            <a:off x="8946426" y="6946904"/>
            <a:ext cx="3864663" cy="2762972"/>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nvSpPr>
        <p:spPr>
          <a:xfrm>
            <a:off x="186622" y="1709440"/>
            <a:ext cx="6370280"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defTabSz="457200">
              <a:defRPr sz="1800">
                <a:solidFill>
                  <a:srgbClr val="000000"/>
                </a:solidFill>
              </a:defRPr>
            </a:pPr>
            <a:r>
              <a:rPr b="1" i="1" sz="2800">
                <a:solidFill>
                  <a:srgbClr val="242864"/>
                </a:solidFill>
                <a:latin typeface="Arial Narrow"/>
                <a:ea typeface="Arial Narrow"/>
                <a:cs typeface="Arial Narrow"/>
                <a:sym typeface="Arial Narrow"/>
              </a:rPr>
              <a:t>Magnetic fusion</a:t>
            </a:r>
            <a:endParaRPr b="1" i="1" sz="2800">
              <a:solidFill>
                <a:srgbClr val="242864"/>
              </a:solidFill>
              <a:latin typeface="Arial Narrow"/>
              <a:ea typeface="Arial Narrow"/>
              <a:cs typeface="Arial Narrow"/>
              <a:sym typeface="Arial Narrow"/>
            </a:endParaRPr>
          </a:p>
          <a:p>
            <a:pPr lvl="0" marL="165100" indent="9451" algn="just" defTabSz="457200">
              <a:defRPr sz="1800">
                <a:solidFill>
                  <a:srgbClr val="000000"/>
                </a:solidFill>
              </a:defRPr>
            </a:pPr>
            <a:r>
              <a:rPr sz="2000">
                <a:solidFill>
                  <a:srgbClr val="363636"/>
                </a:solidFill>
                <a:latin typeface="Arial Narrow"/>
                <a:ea typeface="Arial Narrow"/>
                <a:cs typeface="Arial Narrow"/>
                <a:sym typeface="Arial Narrow"/>
              </a:rPr>
              <a:t>For magnetically confined plasma fusion reactors such as the International Thermonuclear Experimental Reactor, or ITER, currently under construction in France by an international consortium, or the subsequent planned demonstration plant, DEMO, fusion scientists expect ion beams to contribute to the mix of plasma heating techniques. While different schemes can achieve core heating of the plasma, it appears that the plasma current drive required for steady-state operation depends strongly on the high current drive efficiency of ion beams. The ion-beam requirements are quite daunting: tens of amperes of negatively charged ions of about 1 MeV kinetic energy, subsequently neutralized and injected into the plasma.</a:t>
            </a:r>
            <a:endParaRPr sz="2000">
              <a:solidFill>
                <a:srgbClr val="363636"/>
              </a:solidFill>
              <a:latin typeface="Arial Narrow"/>
              <a:ea typeface="Arial Narrow"/>
              <a:cs typeface="Arial Narrow"/>
              <a:sym typeface="Arial Narrow"/>
            </a:endParaRPr>
          </a:p>
        </p:txBody>
      </p:sp>
      <p:sp>
        <p:nvSpPr>
          <p:cNvPr id="334" name="Shape 334"/>
          <p:cNvSpPr/>
          <p:nvPr/>
        </p:nvSpPr>
        <p:spPr>
          <a:xfrm>
            <a:off x="236365" y="649985"/>
            <a:ext cx="211737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300">
                <a:solidFill>
                  <a:srgbClr val="00397A"/>
                </a:solidFill>
              </a:defRPr>
            </a:lvl1pPr>
          </a:lstStyle>
          <a:p>
            <a:pPr lvl="0">
              <a:defRPr b="0" sz="1800">
                <a:solidFill>
                  <a:srgbClr val="000000"/>
                </a:solidFill>
              </a:defRPr>
            </a:pPr>
            <a:r>
              <a:rPr b="1" sz="4300">
                <a:solidFill>
                  <a:srgbClr val="00397A"/>
                </a:solidFill>
              </a:rPr>
              <a:t>Energía</a:t>
            </a:r>
          </a:p>
        </p:txBody>
      </p:sp>
      <p:sp>
        <p:nvSpPr>
          <p:cNvPr id="335" name="Shape 335"/>
          <p:cNvSpPr/>
          <p:nvPr/>
        </p:nvSpPr>
        <p:spPr>
          <a:xfrm>
            <a:off x="2775258" y="782313"/>
            <a:ext cx="2774765"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Nuclear Fusión</a:t>
            </a:r>
          </a:p>
        </p:txBody>
      </p:sp>
      <p:sp>
        <p:nvSpPr>
          <p:cNvPr id="336" name="Shape 336"/>
          <p:cNvSpPr/>
          <p:nvPr/>
        </p:nvSpPr>
        <p:spPr>
          <a:xfrm rot="21600000">
            <a:off x="69188" y="111022"/>
            <a:ext cx="12609561"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800">
                <a:solidFill>
                  <a:srgbClr val="002452"/>
                </a:solidFill>
              </a:defRPr>
            </a:lvl1pPr>
          </a:lstStyle>
          <a:p>
            <a:pPr lvl="0">
              <a:defRPr b="0" sz="1800">
                <a:solidFill>
                  <a:srgbClr val="000000"/>
                </a:solidFill>
              </a:defRPr>
            </a:pPr>
            <a:r>
              <a:rPr b="1" sz="2800">
                <a:solidFill>
                  <a:srgbClr val="002452"/>
                </a:solidFill>
              </a:rPr>
              <a:t>Ejemplos representativos de aplicación de tecnologías derivadas de PP</a:t>
            </a:r>
          </a:p>
        </p:txBody>
      </p:sp>
      <p:sp>
        <p:nvSpPr>
          <p:cNvPr id="337" name="Shape 337"/>
          <p:cNvSpPr/>
          <p:nvPr/>
        </p:nvSpPr>
        <p:spPr>
          <a:xfrm>
            <a:off x="438543" y="6383068"/>
            <a:ext cx="6861885" cy="2768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spcBef>
                <a:spcPts val="900"/>
              </a:spcBef>
              <a:defRPr sz="1800">
                <a:solidFill>
                  <a:srgbClr val="000000"/>
                </a:solidFill>
              </a:defRPr>
            </a:pPr>
            <a:r>
              <a:rPr b="1" sz="2400">
                <a:solidFill>
                  <a:srgbClr val="00397A"/>
                </a:solidFill>
              </a:rPr>
              <a:t>La transferencia de FP al programa de fusión abarca:</a:t>
            </a:r>
            <a:endParaRPr b="1" sz="2400">
              <a:solidFill>
                <a:srgbClr val="00397A"/>
              </a:solidFill>
            </a:endParaRPr>
          </a:p>
          <a:p>
            <a:pPr lvl="0" marL="228600" indent="-228600" algn="l">
              <a:spcBef>
                <a:spcPts val="900"/>
              </a:spcBef>
              <a:buSzPct val="100000"/>
              <a:buChar char="•"/>
              <a:defRPr sz="1800">
                <a:solidFill>
                  <a:srgbClr val="000000"/>
                </a:solidFill>
              </a:defRPr>
            </a:pPr>
            <a:r>
              <a:rPr b="1" sz="2400">
                <a:solidFill>
                  <a:srgbClr val="00397A"/>
                </a:solidFill>
              </a:rPr>
              <a:t>apoyo a tecnología de aceleradores</a:t>
            </a:r>
            <a:endParaRPr b="1" sz="2400">
              <a:solidFill>
                <a:srgbClr val="00397A"/>
              </a:solidFill>
            </a:endParaRPr>
          </a:p>
          <a:p>
            <a:pPr lvl="0" marL="228600" indent="-228600" algn="l">
              <a:spcBef>
                <a:spcPts val="900"/>
              </a:spcBef>
              <a:buSzPct val="100000"/>
              <a:buChar char="•"/>
              <a:defRPr sz="1800">
                <a:solidFill>
                  <a:srgbClr val="000000"/>
                </a:solidFill>
              </a:defRPr>
            </a:pPr>
            <a:r>
              <a:rPr b="1" sz="2400">
                <a:solidFill>
                  <a:srgbClr val="00397A"/>
                </a:solidFill>
              </a:rPr>
              <a:t>apoyo a tecnologías de vacío y criogenia</a:t>
            </a:r>
            <a:endParaRPr b="1" sz="2400">
              <a:solidFill>
                <a:srgbClr val="00397A"/>
              </a:solidFill>
            </a:endParaRPr>
          </a:p>
          <a:p>
            <a:pPr lvl="0" marL="228600" indent="-228600" algn="l">
              <a:spcBef>
                <a:spcPts val="900"/>
              </a:spcBef>
              <a:buSzPct val="100000"/>
              <a:buChar char="•"/>
              <a:defRPr sz="1800">
                <a:solidFill>
                  <a:srgbClr val="000000"/>
                </a:solidFill>
              </a:defRPr>
            </a:pPr>
            <a:r>
              <a:rPr b="1" sz="2400">
                <a:solidFill>
                  <a:srgbClr val="00397A"/>
                </a:solidFill>
              </a:rPr>
              <a:t>apoyo ingeniería de sistemas</a:t>
            </a:r>
            <a:endParaRPr b="1" sz="2400">
              <a:solidFill>
                <a:srgbClr val="00397A"/>
              </a:solidFill>
            </a:endParaRPr>
          </a:p>
        </p:txBody>
      </p:sp>
      <p:pic>
        <p:nvPicPr>
          <p:cNvPr id="338" name="Screen Shot 2014-06-07 at 09.56.13.png"/>
          <p:cNvPicPr/>
          <p:nvPr/>
        </p:nvPicPr>
        <p:blipFill>
          <a:blip r:embed="rId2">
            <a:extLst/>
          </a:blip>
          <a:stretch>
            <a:fillRect/>
          </a:stretch>
        </p:blipFill>
        <p:spPr>
          <a:xfrm>
            <a:off x="7370452" y="6220563"/>
            <a:ext cx="5512284" cy="3430163"/>
          </a:xfrm>
          <a:prstGeom prst="rect">
            <a:avLst/>
          </a:prstGeom>
          <a:ln w="12700">
            <a:miter lim="400000"/>
          </a:ln>
        </p:spPr>
      </p:pic>
      <p:pic>
        <p:nvPicPr>
          <p:cNvPr id="339" name="Screen Shot 2014-06-07 at 10.01.20.png"/>
          <p:cNvPicPr/>
          <p:nvPr/>
        </p:nvPicPr>
        <p:blipFill>
          <a:blip r:embed="rId3">
            <a:extLst/>
          </a:blip>
          <a:stretch>
            <a:fillRect/>
          </a:stretch>
        </p:blipFill>
        <p:spPr>
          <a:xfrm>
            <a:off x="7006395" y="1312731"/>
            <a:ext cx="6240399" cy="3579764"/>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37">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3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33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33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33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7"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 name="Shape 99"/>
          <p:cNvSpPr/>
          <p:nvPr/>
        </p:nvSpPr>
        <p:spPr>
          <a:xfrm rot="21600000">
            <a:off x="397510" y="137627"/>
            <a:ext cx="11420402"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100" name="Shape 100"/>
          <p:cNvSpPr/>
          <p:nvPr/>
        </p:nvSpPr>
        <p:spPr>
          <a:xfrm>
            <a:off x="934850" y="5088879"/>
            <a:ext cx="5414058"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Microelectrónica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Electrónica </a:t>
            </a:r>
          </a:p>
        </p:txBody>
      </p:sp>
      <p:sp>
        <p:nvSpPr>
          <p:cNvPr id="101" name="Shape 101"/>
          <p:cNvSpPr/>
          <p:nvPr/>
        </p:nvSpPr>
        <p:spPr>
          <a:xfrm>
            <a:off x="5761096" y="4168830"/>
            <a:ext cx="7044522"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Ingeniería de alto y ultra alto vacío</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Ingeniería mecánica de precisión</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Diseño multifísica (EM-HF-TH-MEC). </a:t>
            </a:r>
          </a:p>
        </p:txBody>
      </p:sp>
      <p:sp>
        <p:nvSpPr>
          <p:cNvPr id="102" name="Shape 102"/>
          <p:cNvSpPr/>
          <p:nvPr/>
        </p:nvSpPr>
        <p:spPr>
          <a:xfrm>
            <a:off x="5761096" y="5555667"/>
            <a:ext cx="7044522" cy="173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Ventilación y enfriamiento</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Criogenia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Tratamiento de superficies</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Materiales, caracterización y desarrollo </a:t>
            </a:r>
          </a:p>
        </p:txBody>
      </p:sp>
      <p:sp>
        <p:nvSpPr>
          <p:cNvPr id="103" name="Shape 103"/>
          <p:cNvSpPr/>
          <p:nvPr/>
        </p:nvSpPr>
        <p:spPr>
          <a:xfrm>
            <a:off x="5761096" y="7374304"/>
            <a:ext cx="7044522"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Imanes</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Radiofrecuencia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Superconductividad </a:t>
            </a:r>
          </a:p>
        </p:txBody>
      </p:sp>
      <p:sp>
        <p:nvSpPr>
          <p:cNvPr id="104" name="Shape 104"/>
          <p:cNvSpPr/>
          <p:nvPr/>
        </p:nvSpPr>
        <p:spPr>
          <a:xfrm>
            <a:off x="934850" y="6009154"/>
            <a:ext cx="4181844" cy="173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Software científico </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Modelado científico </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Computación distribuida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Big data</a:t>
            </a:r>
          </a:p>
        </p:txBody>
      </p:sp>
      <p:sp>
        <p:nvSpPr>
          <p:cNvPr id="105" name="Shape 105"/>
          <p:cNvSpPr/>
          <p:nvPr/>
        </p:nvSpPr>
        <p:spPr>
          <a:xfrm>
            <a:off x="934850" y="4168830"/>
            <a:ext cx="4080081"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Materiales detectores</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Sistemas detectores</a:t>
            </a:r>
          </a:p>
        </p:txBody>
      </p:sp>
      <p:sp>
        <p:nvSpPr>
          <p:cNvPr id="106" name="Shape 106"/>
          <p:cNvSpPr/>
          <p:nvPr/>
        </p:nvSpPr>
        <p:spPr>
          <a:xfrm rot="21600000">
            <a:off x="509139" y="3234511"/>
            <a:ext cx="899452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Tecnologías implicadas en física de partículas</a:t>
            </a:r>
          </a:p>
        </p:txBody>
      </p:sp>
      <p:sp>
        <p:nvSpPr>
          <p:cNvPr id="107" name="Shape 107"/>
          <p:cNvSpPr/>
          <p:nvPr/>
        </p:nvSpPr>
        <p:spPr>
          <a:xfrm>
            <a:off x="934850" y="7767629"/>
            <a:ext cx="5414058"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Electrónica de potencia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Electrónica de control</a:t>
            </a:r>
          </a:p>
        </p:txBody>
      </p:sp>
      <p:sp>
        <p:nvSpPr>
          <p:cNvPr id="108" name="Shape 108"/>
          <p:cNvSpPr/>
          <p:nvPr/>
        </p:nvSpPr>
        <p:spPr>
          <a:xfrm rot="21600000">
            <a:off x="509139" y="1059997"/>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Dos campos diferenciados </a:t>
            </a:r>
          </a:p>
        </p:txBody>
      </p:sp>
      <p:sp>
        <p:nvSpPr>
          <p:cNvPr id="109" name="Shape 109"/>
          <p:cNvSpPr/>
          <p:nvPr/>
        </p:nvSpPr>
        <p:spPr>
          <a:xfrm rot="21600000">
            <a:off x="761722" y="1600758"/>
            <a:ext cx="3593205"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1. Detectores</a:t>
            </a:r>
          </a:p>
        </p:txBody>
      </p:sp>
      <p:sp>
        <p:nvSpPr>
          <p:cNvPr id="110" name="Shape 110"/>
          <p:cNvSpPr/>
          <p:nvPr/>
        </p:nvSpPr>
        <p:spPr>
          <a:xfrm rot="21600000">
            <a:off x="761722" y="1969992"/>
            <a:ext cx="3593205"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2. Aceleradores</a:t>
            </a:r>
          </a:p>
        </p:txBody>
      </p:sp>
      <p:sp>
        <p:nvSpPr>
          <p:cNvPr id="111" name="Shape 111"/>
          <p:cNvSpPr/>
          <p:nvPr/>
        </p:nvSpPr>
        <p:spPr>
          <a:xfrm>
            <a:off x="6819436" y="1601692"/>
            <a:ext cx="4080081"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solidFill>
                  <a:srgbClr val="000000"/>
                </a:solidFill>
              </a:defRPr>
            </a:pPr>
            <a:r>
              <a:rPr b="1" sz="2400">
                <a:solidFill>
                  <a:srgbClr val="00397A"/>
                </a:solidFill>
              </a:rPr>
              <a:t>1. Física de haces</a:t>
            </a:r>
            <a:endParaRPr b="1" sz="2400">
              <a:solidFill>
                <a:srgbClr val="00397A"/>
              </a:solidFill>
            </a:endParaRPr>
          </a:p>
          <a:p>
            <a:pPr lvl="0" algn="l">
              <a:defRPr sz="1800">
                <a:solidFill>
                  <a:srgbClr val="000000"/>
                </a:solidFill>
              </a:defRPr>
            </a:pPr>
            <a:r>
              <a:rPr b="1" sz="2400">
                <a:solidFill>
                  <a:srgbClr val="00397A"/>
                </a:solidFill>
              </a:rPr>
              <a:t>2. Física nuclear</a:t>
            </a:r>
            <a:endParaRPr b="1" sz="2400">
              <a:solidFill>
                <a:srgbClr val="00397A"/>
              </a:solidFill>
            </a:endParaRPr>
          </a:p>
          <a:p>
            <a:pPr lvl="0" algn="l">
              <a:defRPr sz="1800">
                <a:solidFill>
                  <a:srgbClr val="000000"/>
                </a:solidFill>
              </a:defRPr>
            </a:pPr>
            <a:r>
              <a:rPr b="1" sz="2400">
                <a:solidFill>
                  <a:srgbClr val="00397A"/>
                </a:solidFill>
              </a:rPr>
              <a:t>3. Física de plasma</a:t>
            </a:r>
          </a:p>
        </p:txBody>
      </p:sp>
      <p:sp>
        <p:nvSpPr>
          <p:cNvPr id="112" name="Shape 112"/>
          <p:cNvSpPr/>
          <p:nvPr/>
        </p:nvSpPr>
        <p:spPr>
          <a:xfrm rot="21600000">
            <a:off x="6861416" y="1075117"/>
            <a:ext cx="6442815"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Varias disciplinas de ciencia</a:t>
            </a:r>
          </a:p>
        </p:txBody>
      </p:sp>
      <p:sp>
        <p:nvSpPr>
          <p:cNvPr id="113" name="Shape 113"/>
          <p:cNvSpPr/>
          <p:nvPr/>
        </p:nvSpPr>
        <p:spPr>
          <a:xfrm>
            <a:off x="335152" y="925900"/>
            <a:ext cx="5279478" cy="2155339"/>
          </a:xfrm>
          <a:prstGeom prst="roundRect">
            <a:avLst>
              <a:gd name="adj" fmla="val 9765"/>
            </a:avLst>
          </a:prstGeom>
          <a:gradFill>
            <a:gsLst>
              <a:gs pos="0">
                <a:srgbClr val="00A6AC">
                  <a:alpha val="6244"/>
                </a:srgbClr>
              </a:gs>
              <a:gs pos="100000">
                <a:srgbClr val="005C5F">
                  <a:alpha val="6244"/>
                </a:srgbClr>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
        <p:nvSpPr>
          <p:cNvPr id="114" name="Shape 114"/>
          <p:cNvSpPr/>
          <p:nvPr/>
        </p:nvSpPr>
        <p:spPr>
          <a:xfrm>
            <a:off x="6643618" y="925900"/>
            <a:ext cx="5279478" cy="2155339"/>
          </a:xfrm>
          <a:prstGeom prst="roundRect">
            <a:avLst>
              <a:gd name="adj" fmla="val 9765"/>
            </a:avLst>
          </a:prstGeom>
          <a:gradFill>
            <a:gsLst>
              <a:gs pos="0">
                <a:srgbClr val="00A6AC">
                  <a:alpha val="6244"/>
                </a:srgbClr>
              </a:gs>
              <a:gs pos="100000">
                <a:srgbClr val="005C5F">
                  <a:alpha val="6244"/>
                </a:srgbClr>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10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1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 grpId="6"/>
      <p:bldP build="whole" bldLvl="1" animBg="1" rev="0" advAuto="0" spid="104" grpId="4"/>
      <p:bldP build="whole" bldLvl="1" animBg="1" rev="0" advAuto="0" spid="107" grpId="5"/>
      <p:bldP build="whole" bldLvl="1" animBg="1" rev="0" advAuto="0" spid="105" grpId="2"/>
      <p:bldP build="whole" bldLvl="1" animBg="1" rev="0" advAuto="0" spid="106" grpId="1"/>
      <p:bldP build="whole" bldLvl="1" animBg="1" rev="0" advAuto="0" spid="102" grpId="7"/>
      <p:bldP build="whole" bldLvl="1" animBg="1" rev="0" advAuto="0" spid="103" grpId="8"/>
      <p:bldP build="whole" bldLvl="1" animBg="1" rev="0" advAuto="0" spid="100" grpId="3"/>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1" name="Screen Shot 2014-06-07 at 10.09.40.png"/>
          <p:cNvPicPr/>
          <p:nvPr/>
        </p:nvPicPr>
        <p:blipFill>
          <a:blip r:embed="rId2">
            <a:extLst/>
          </a:blip>
          <a:stretch>
            <a:fillRect/>
          </a:stretch>
        </p:blipFill>
        <p:spPr>
          <a:xfrm>
            <a:off x="5104720" y="1545347"/>
            <a:ext cx="7476758" cy="3708150"/>
          </a:xfrm>
          <a:prstGeom prst="rect">
            <a:avLst/>
          </a:prstGeom>
          <a:ln w="12700">
            <a:miter lim="400000"/>
          </a:ln>
        </p:spPr>
      </p:pic>
      <p:sp>
        <p:nvSpPr>
          <p:cNvPr id="342" name="Shape 342"/>
          <p:cNvSpPr/>
          <p:nvPr/>
        </p:nvSpPr>
        <p:spPr>
          <a:xfrm>
            <a:off x="236365" y="649985"/>
            <a:ext cx="4089258"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300">
                <a:solidFill>
                  <a:srgbClr val="00397A"/>
                </a:solidFill>
              </a:defRPr>
            </a:lvl1pPr>
          </a:lstStyle>
          <a:p>
            <a:pPr lvl="0">
              <a:defRPr b="0" sz="1800">
                <a:solidFill>
                  <a:srgbClr val="000000"/>
                </a:solidFill>
              </a:defRPr>
            </a:pPr>
            <a:r>
              <a:rPr b="1" sz="4300">
                <a:solidFill>
                  <a:srgbClr val="00397A"/>
                </a:solidFill>
              </a:rPr>
              <a:t>Medioambiente</a:t>
            </a:r>
          </a:p>
        </p:txBody>
      </p:sp>
      <p:sp>
        <p:nvSpPr>
          <p:cNvPr id="343" name="Shape 343"/>
          <p:cNvSpPr/>
          <p:nvPr/>
        </p:nvSpPr>
        <p:spPr>
          <a:xfrm>
            <a:off x="4507215" y="796035"/>
            <a:ext cx="5967718"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Gases de emisión de combustión</a:t>
            </a:r>
          </a:p>
        </p:txBody>
      </p:sp>
      <p:sp>
        <p:nvSpPr>
          <p:cNvPr id="344" name="Shape 344"/>
          <p:cNvSpPr/>
          <p:nvPr/>
        </p:nvSpPr>
        <p:spPr>
          <a:xfrm rot="21600000">
            <a:off x="69188" y="111022"/>
            <a:ext cx="12609561"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800">
                <a:solidFill>
                  <a:srgbClr val="002452"/>
                </a:solidFill>
              </a:defRPr>
            </a:lvl1pPr>
          </a:lstStyle>
          <a:p>
            <a:pPr lvl="0">
              <a:defRPr b="0" sz="1800">
                <a:solidFill>
                  <a:srgbClr val="000000"/>
                </a:solidFill>
              </a:defRPr>
            </a:pPr>
            <a:r>
              <a:rPr b="1" sz="2800">
                <a:solidFill>
                  <a:srgbClr val="002452"/>
                </a:solidFill>
              </a:rPr>
              <a:t>Ejemplos representativos de aplicación de tecnologías derivadas de PP</a:t>
            </a:r>
          </a:p>
        </p:txBody>
      </p:sp>
      <p:sp>
        <p:nvSpPr>
          <p:cNvPr id="345" name="Shape 345"/>
          <p:cNvSpPr/>
          <p:nvPr/>
        </p:nvSpPr>
        <p:spPr>
          <a:xfrm>
            <a:off x="118099" y="1989722"/>
            <a:ext cx="4533371" cy="281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defTabSz="457200">
              <a:defRPr sz="1800">
                <a:solidFill>
                  <a:srgbClr val="000000"/>
                </a:solidFill>
              </a:defRPr>
            </a:pPr>
            <a:r>
              <a:rPr b="1" i="1" sz="2800">
                <a:solidFill>
                  <a:srgbClr val="242864"/>
                </a:solidFill>
                <a:latin typeface="Arial Narrow"/>
                <a:ea typeface="Arial Narrow"/>
                <a:cs typeface="Arial Narrow"/>
                <a:sym typeface="Arial Narrow"/>
              </a:rPr>
              <a:t>Flue gases for power plans</a:t>
            </a:r>
            <a:endParaRPr b="1" i="1" sz="2800">
              <a:solidFill>
                <a:srgbClr val="242864"/>
              </a:solidFill>
              <a:latin typeface="Arial Narrow"/>
              <a:ea typeface="Arial Narrow"/>
              <a:cs typeface="Arial Narrow"/>
              <a:sym typeface="Arial Narrow"/>
            </a:endParaRPr>
          </a:p>
          <a:p>
            <a:pPr lvl="0" algn="just" defTabSz="457200">
              <a:defRPr sz="1800">
                <a:solidFill>
                  <a:srgbClr val="000000"/>
                </a:solidFill>
              </a:defRPr>
            </a:pPr>
            <a:endParaRPr b="1" i="1" sz="1500">
              <a:solidFill>
                <a:srgbClr val="242864"/>
              </a:solidFill>
              <a:latin typeface="Arial Narrow"/>
              <a:ea typeface="Arial Narrow"/>
              <a:cs typeface="Arial Narrow"/>
              <a:sym typeface="Arial Narrow"/>
            </a:endParaRPr>
          </a:p>
          <a:p>
            <a:pPr lvl="0" marL="165100" indent="9451" algn="just" defTabSz="457200">
              <a:defRPr sz="1800">
                <a:solidFill>
                  <a:srgbClr val="000000"/>
                </a:solidFill>
              </a:defRPr>
            </a:pPr>
            <a:r>
              <a:rPr sz="2000">
                <a:solidFill>
                  <a:srgbClr val="363636"/>
                </a:solidFill>
                <a:latin typeface="Arial Narrow"/>
                <a:ea typeface="Arial Narrow"/>
                <a:cs typeface="Arial Narrow"/>
                <a:sym typeface="Arial Narrow"/>
              </a:rPr>
              <a:t>Remove up to 95% of SOx and 90% of NOx.</a:t>
            </a:r>
            <a:endParaRPr sz="2000">
              <a:solidFill>
                <a:srgbClr val="363636"/>
              </a:solidFill>
              <a:latin typeface="Arial Narrow"/>
              <a:ea typeface="Arial Narrow"/>
              <a:cs typeface="Arial Narrow"/>
              <a:sym typeface="Arial Narrow"/>
            </a:endParaRPr>
          </a:p>
          <a:p>
            <a:pPr lvl="0" marL="165100" indent="9451" algn="just" defTabSz="457200">
              <a:defRPr sz="1800">
                <a:solidFill>
                  <a:srgbClr val="000000"/>
                </a:solidFill>
              </a:defRPr>
            </a:pPr>
            <a:r>
              <a:rPr sz="2000">
                <a:solidFill>
                  <a:srgbClr val="363636"/>
                </a:solidFill>
                <a:latin typeface="Arial Narrow"/>
                <a:ea typeface="Arial Narrow"/>
                <a:cs typeface="Arial Narrow"/>
                <a:sym typeface="Arial Narrow"/>
              </a:rPr>
              <a:t>System needs 1% of the electrical power produced by the plant</a:t>
            </a:r>
            <a:endParaRPr sz="2000">
              <a:solidFill>
                <a:srgbClr val="363636"/>
              </a:solidFill>
              <a:latin typeface="Arial Narrow"/>
              <a:ea typeface="Arial Narrow"/>
              <a:cs typeface="Arial Narrow"/>
              <a:sym typeface="Arial Narrow"/>
            </a:endParaRPr>
          </a:p>
          <a:p>
            <a:pPr lvl="0" marL="165100" indent="9451" algn="just" defTabSz="457200">
              <a:defRPr sz="1800">
                <a:solidFill>
                  <a:srgbClr val="000000"/>
                </a:solidFill>
              </a:defRPr>
            </a:pPr>
            <a:r>
              <a:rPr sz="2000">
                <a:solidFill>
                  <a:srgbClr val="363636"/>
                </a:solidFill>
                <a:latin typeface="Arial Narrow"/>
                <a:ea typeface="Arial Narrow"/>
                <a:cs typeface="Arial Narrow"/>
                <a:sym typeface="Arial Narrow"/>
              </a:rPr>
              <a:t>Produce fertilizers from the synthesis of NH3 with the pollutants</a:t>
            </a:r>
            <a:endParaRPr sz="2000">
              <a:solidFill>
                <a:srgbClr val="363636"/>
              </a:solidFill>
              <a:latin typeface="Arial Narrow"/>
              <a:ea typeface="Arial Narrow"/>
              <a:cs typeface="Arial Narrow"/>
              <a:sym typeface="Arial Narrow"/>
            </a:endParaRPr>
          </a:p>
          <a:p>
            <a:pPr lvl="0" algn="l">
              <a:defRPr sz="1800">
                <a:solidFill>
                  <a:srgbClr val="000000"/>
                </a:solidFill>
              </a:defRPr>
            </a:pPr>
            <a:endParaRPr sz="2100">
              <a:solidFill>
                <a:srgbClr val="00397A"/>
              </a:solidFill>
            </a:endParaRPr>
          </a:p>
        </p:txBody>
      </p:sp>
      <p:grpSp>
        <p:nvGrpSpPr>
          <p:cNvPr id="348" name="Group 348"/>
          <p:cNvGrpSpPr/>
          <p:nvPr/>
        </p:nvGrpSpPr>
        <p:grpSpPr>
          <a:xfrm>
            <a:off x="-755791" y="5532909"/>
            <a:ext cx="13607800" cy="3632367"/>
            <a:chOff x="0" y="0"/>
            <a:chExt cx="13607798" cy="3632366"/>
          </a:xfrm>
        </p:grpSpPr>
        <p:pic>
          <p:nvPicPr>
            <p:cNvPr id="346" name="Screen Shot 2014-06-07 at 10.07.16.png"/>
            <p:cNvPicPr/>
            <p:nvPr/>
          </p:nvPicPr>
          <p:blipFill>
            <a:blip r:embed="rId3">
              <a:extLst/>
            </a:blip>
            <a:stretch>
              <a:fillRect/>
            </a:stretch>
          </p:blipFill>
          <p:spPr>
            <a:xfrm>
              <a:off x="0" y="0"/>
              <a:ext cx="9917331" cy="3632200"/>
            </a:xfrm>
            <a:prstGeom prst="rect">
              <a:avLst/>
            </a:prstGeom>
            <a:ln w="12700" cap="flat">
              <a:noFill/>
              <a:miter lim="400000"/>
            </a:ln>
            <a:effectLst/>
          </p:spPr>
        </p:pic>
        <p:sp>
          <p:nvSpPr>
            <p:cNvPr id="347" name="Shape 347"/>
            <p:cNvSpPr/>
            <p:nvPr/>
          </p:nvSpPr>
          <p:spPr>
            <a:xfrm>
              <a:off x="7835815" y="166"/>
              <a:ext cx="5771984" cy="3632201"/>
            </a:xfrm>
            <a:prstGeom prst="rect">
              <a:avLst/>
            </a:prstGeom>
            <a:solidFill>
              <a:srgbClr val="DCDEE0"/>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marL="165100" indent="9451" algn="just" defTabSz="457200">
                <a:defRPr sz="2000">
                  <a:solidFill>
                    <a:srgbClr val="363636"/>
                  </a:solidFill>
                  <a:latin typeface="Arial Narrow"/>
                  <a:ea typeface="Arial Narrow"/>
                  <a:cs typeface="Arial Narrow"/>
                  <a:sym typeface="Arial Narrow"/>
                </a:defRPr>
              </a:lvl1pPr>
            </a:lstStyle>
            <a:p>
              <a:pPr lvl="0">
                <a:defRPr sz="1800">
                  <a:solidFill>
                    <a:srgbClr val="000000"/>
                  </a:solidFill>
                </a:defRPr>
              </a:pPr>
              <a:r>
                <a:rPr sz="2000">
                  <a:solidFill>
                    <a:srgbClr val="363636"/>
                  </a:solidFill>
                </a:rPr>
                <a:t>A pilot plant in Poland has demonstrated that electron-beam technology can remove as much as 95% of the sulphur oxides and 90% of the nitrogen dioxides in the flue gases that are responsible for acid rain and smog. Conventional treatments remove pollutants by scrubbing the flue gases with limestone, a complex and polluting process. Using electron beams can reduce the power consumption of the recycling plant and can produce fertilizers from the chemical synthesis of ammonia with the pollutants at operating costs 25% lower than those of conventional treatments.</a:t>
              </a:r>
              <a:endParaRPr sz="2000">
                <a:solidFill>
                  <a:srgbClr val="363636"/>
                </a:solidFill>
              </a:endParaRP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8"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nvSpPr>
        <p:spPr>
          <a:xfrm>
            <a:off x="278316" y="819209"/>
            <a:ext cx="4089258"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300">
                <a:solidFill>
                  <a:srgbClr val="00397A"/>
                </a:solidFill>
              </a:defRPr>
            </a:lvl1pPr>
          </a:lstStyle>
          <a:p>
            <a:pPr lvl="0">
              <a:defRPr b="0" sz="1800">
                <a:solidFill>
                  <a:srgbClr val="000000"/>
                </a:solidFill>
              </a:defRPr>
            </a:pPr>
            <a:r>
              <a:rPr b="1" sz="4300">
                <a:solidFill>
                  <a:srgbClr val="00397A"/>
                </a:solidFill>
              </a:rPr>
              <a:t>Medioambiente</a:t>
            </a:r>
          </a:p>
        </p:txBody>
      </p:sp>
      <p:sp>
        <p:nvSpPr>
          <p:cNvPr id="351" name="Shape 351"/>
          <p:cNvSpPr/>
          <p:nvPr/>
        </p:nvSpPr>
        <p:spPr>
          <a:xfrm>
            <a:off x="4549166" y="965259"/>
            <a:ext cx="3900886"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Tratamiento de aguas</a:t>
            </a:r>
          </a:p>
        </p:txBody>
      </p:sp>
      <p:sp>
        <p:nvSpPr>
          <p:cNvPr id="352" name="Shape 352"/>
          <p:cNvSpPr/>
          <p:nvPr/>
        </p:nvSpPr>
        <p:spPr>
          <a:xfrm rot="21600000">
            <a:off x="69188" y="111022"/>
            <a:ext cx="12609561"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800">
                <a:solidFill>
                  <a:srgbClr val="002452"/>
                </a:solidFill>
              </a:defRPr>
            </a:lvl1pPr>
          </a:lstStyle>
          <a:p>
            <a:pPr lvl="0">
              <a:defRPr b="0" sz="1800">
                <a:solidFill>
                  <a:srgbClr val="000000"/>
                </a:solidFill>
              </a:defRPr>
            </a:pPr>
            <a:r>
              <a:rPr b="1" sz="2800">
                <a:solidFill>
                  <a:srgbClr val="002452"/>
                </a:solidFill>
              </a:rPr>
              <a:t>Ejemplos representativos de aplicación de tecnologías derivadas de PP</a:t>
            </a:r>
          </a:p>
        </p:txBody>
      </p:sp>
      <p:sp>
        <p:nvSpPr>
          <p:cNvPr id="353" name="Shape 353"/>
          <p:cNvSpPr/>
          <p:nvPr/>
        </p:nvSpPr>
        <p:spPr>
          <a:xfrm>
            <a:off x="227348" y="1675082"/>
            <a:ext cx="10338207"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defTabSz="457200">
              <a:defRPr sz="1800">
                <a:solidFill>
                  <a:srgbClr val="000000"/>
                </a:solidFill>
              </a:defRPr>
            </a:pPr>
            <a:r>
              <a:rPr b="1" i="1" sz="2800">
                <a:solidFill>
                  <a:srgbClr val="242864"/>
                </a:solidFill>
                <a:latin typeface="Arial Narrow"/>
                <a:ea typeface="Arial Narrow"/>
                <a:cs typeface="Arial Narrow"/>
                <a:sym typeface="Arial Narrow"/>
              </a:rPr>
              <a:t>Waste water</a:t>
            </a:r>
            <a:endParaRPr b="1" i="1" sz="2800">
              <a:solidFill>
                <a:srgbClr val="242864"/>
              </a:solidFill>
              <a:latin typeface="Arial Narrow"/>
              <a:ea typeface="Arial Narrow"/>
              <a:cs typeface="Arial Narrow"/>
              <a:sym typeface="Arial Narrow"/>
            </a:endParaRPr>
          </a:p>
          <a:p>
            <a:pPr lvl="0" marL="382270" indent="-381000" algn="just" defTabSz="457200">
              <a:buSzPct val="100000"/>
              <a:buChar char="•"/>
              <a:defRPr sz="1800">
                <a:solidFill>
                  <a:srgbClr val="000000"/>
                </a:solidFill>
              </a:defRPr>
            </a:pPr>
            <a:r>
              <a:rPr sz="2000">
                <a:solidFill>
                  <a:srgbClr val="363636"/>
                </a:solidFill>
                <a:latin typeface="Arial Narrow"/>
                <a:ea typeface="Arial Narrow"/>
                <a:cs typeface="Arial Narrow"/>
                <a:sym typeface="Arial Narrow"/>
              </a:rPr>
              <a:t>convert non-degradable pollutants into degradable species</a:t>
            </a:r>
            <a:endParaRPr sz="2000">
              <a:solidFill>
                <a:srgbClr val="363636"/>
              </a:solidFill>
              <a:latin typeface="Arial Narrow"/>
              <a:ea typeface="Arial Narrow"/>
              <a:cs typeface="Arial Narrow"/>
              <a:sym typeface="Arial Narrow"/>
            </a:endParaRPr>
          </a:p>
          <a:p>
            <a:pPr lvl="0" marL="382270" indent="-381000" algn="just" defTabSz="457200">
              <a:buSzPct val="100000"/>
              <a:buChar char="•"/>
              <a:defRPr sz="1800">
                <a:solidFill>
                  <a:srgbClr val="000000"/>
                </a:solidFill>
              </a:defRPr>
            </a:pPr>
            <a:r>
              <a:rPr sz="2000">
                <a:solidFill>
                  <a:srgbClr val="363636"/>
                </a:solidFill>
                <a:latin typeface="Arial Narrow"/>
                <a:ea typeface="Arial Narrow"/>
                <a:cs typeface="Arial Narrow"/>
                <a:sym typeface="Arial Narrow"/>
              </a:rPr>
              <a:t>large variety of reactive species are generated in situ without the addition of any chemicals</a:t>
            </a:r>
            <a:endParaRPr sz="2000">
              <a:solidFill>
                <a:srgbClr val="363636"/>
              </a:solidFill>
              <a:latin typeface="Arial Narrow"/>
              <a:ea typeface="Arial Narrow"/>
              <a:cs typeface="Arial Narrow"/>
              <a:sym typeface="Arial Narrow"/>
            </a:endParaRPr>
          </a:p>
        </p:txBody>
      </p:sp>
      <p:pic>
        <p:nvPicPr>
          <p:cNvPr id="354" name="pasted-image.pdf"/>
          <p:cNvPicPr/>
          <p:nvPr/>
        </p:nvPicPr>
        <p:blipFill>
          <a:blip r:embed="rId2">
            <a:extLst/>
          </a:blip>
          <a:stretch>
            <a:fillRect/>
          </a:stretch>
        </p:blipFill>
        <p:spPr>
          <a:xfrm>
            <a:off x="299090" y="2974269"/>
            <a:ext cx="7687028" cy="5558699"/>
          </a:xfrm>
          <a:prstGeom prst="rect">
            <a:avLst/>
          </a:prstGeom>
          <a:ln w="12700">
            <a:miter lim="400000"/>
          </a:ln>
        </p:spPr>
      </p:pic>
      <p:sp>
        <p:nvSpPr>
          <p:cNvPr id="355" name="Shape 355"/>
          <p:cNvSpPr/>
          <p:nvPr/>
        </p:nvSpPr>
        <p:spPr>
          <a:xfrm>
            <a:off x="8092011" y="3576993"/>
            <a:ext cx="4602965" cy="596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165100" indent="9451" algn="just" defTabSz="457200">
              <a:defRPr sz="1800">
                <a:solidFill>
                  <a:srgbClr val="000000"/>
                </a:solidFill>
              </a:defRPr>
            </a:pPr>
            <a:r>
              <a:rPr>
                <a:solidFill>
                  <a:srgbClr val="363636"/>
                </a:solidFill>
                <a:latin typeface="Arial Narrow"/>
                <a:ea typeface="Arial Narrow"/>
                <a:cs typeface="Arial Narrow"/>
                <a:sym typeface="Arial Narrow"/>
              </a:rPr>
              <a:t>Radiation processing of water via electron-beam irradiation has proved effective for biological and chemical control in water treatment for many applications: drinking water, municipal and industrial waste water, water reuse, ultrapure water for manufacturing, hazardous site remediation of soils and water, and treatment of membrane reject water. Accelerator-based radiation processing has several advantages. The presence of solids does not hinder the destruction of chemicals; solutions that contain highly adsorbing compounds do not decrease the efficacy of the process; and the process requires no chemicals. If the process does not achieve total destruction, in most cases reaction by-products are amenable to biological processes, minimizing treatment costs. </a:t>
            </a:r>
            <a:endParaRPr>
              <a:solidFill>
                <a:srgbClr val="363636"/>
              </a:solidFill>
              <a:latin typeface="Arial Narrow"/>
              <a:ea typeface="Arial Narrow"/>
              <a:cs typeface="Arial Narrow"/>
              <a:sym typeface="Arial Narrow"/>
            </a:endParaRPr>
          </a:p>
          <a:p>
            <a:pPr lvl="0" marL="165100" indent="9451" algn="just" defTabSz="457200">
              <a:defRPr sz="1800">
                <a:solidFill>
                  <a:srgbClr val="000000"/>
                </a:solidFill>
              </a:defRPr>
            </a:pPr>
            <a:r>
              <a:rPr>
                <a:solidFill>
                  <a:srgbClr val="363636"/>
                </a:solidFill>
                <a:latin typeface="Arial Narrow"/>
                <a:ea typeface="Arial Narrow"/>
                <a:cs typeface="Arial Narrow"/>
                <a:sym typeface="Arial Narrow"/>
              </a:rPr>
              <a:t>Nanoparticles appear to be responsible for the fouling of membranes used for water treatment; and as water reuse moves towards membranes this problem is likely to grow. Here again, electron-beam irradiation may offer an alternative to water treatment.</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nvSpPr>
        <p:spPr>
          <a:xfrm>
            <a:off x="278316" y="819209"/>
            <a:ext cx="4089258"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300">
                <a:solidFill>
                  <a:srgbClr val="00397A"/>
                </a:solidFill>
              </a:defRPr>
            </a:lvl1pPr>
          </a:lstStyle>
          <a:p>
            <a:pPr lvl="0">
              <a:defRPr b="0" sz="1800">
                <a:solidFill>
                  <a:srgbClr val="000000"/>
                </a:solidFill>
              </a:defRPr>
            </a:pPr>
            <a:r>
              <a:rPr b="1" sz="4300">
                <a:solidFill>
                  <a:srgbClr val="00397A"/>
                </a:solidFill>
              </a:rPr>
              <a:t>Medioambiente</a:t>
            </a:r>
          </a:p>
        </p:txBody>
      </p:sp>
      <p:sp>
        <p:nvSpPr>
          <p:cNvPr id="358" name="Shape 358"/>
          <p:cNvSpPr/>
          <p:nvPr/>
        </p:nvSpPr>
        <p:spPr>
          <a:xfrm>
            <a:off x="4549166" y="965259"/>
            <a:ext cx="3900886"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Tratamiento de aguas</a:t>
            </a:r>
          </a:p>
        </p:txBody>
      </p:sp>
      <p:sp>
        <p:nvSpPr>
          <p:cNvPr id="359" name="Shape 359"/>
          <p:cNvSpPr/>
          <p:nvPr/>
        </p:nvSpPr>
        <p:spPr>
          <a:xfrm rot="21600000">
            <a:off x="69188" y="111022"/>
            <a:ext cx="12609561"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800">
                <a:solidFill>
                  <a:srgbClr val="002452"/>
                </a:solidFill>
              </a:defRPr>
            </a:lvl1pPr>
          </a:lstStyle>
          <a:p>
            <a:pPr lvl="0">
              <a:defRPr b="0" sz="1800">
                <a:solidFill>
                  <a:srgbClr val="000000"/>
                </a:solidFill>
              </a:defRPr>
            </a:pPr>
            <a:r>
              <a:rPr b="1" sz="2800">
                <a:solidFill>
                  <a:srgbClr val="002452"/>
                </a:solidFill>
              </a:rPr>
              <a:t>Ejemplos representativos de aplicación de tecnologías derivadas de PP</a:t>
            </a:r>
          </a:p>
        </p:txBody>
      </p:sp>
      <p:sp>
        <p:nvSpPr>
          <p:cNvPr id="360" name="Shape 360"/>
          <p:cNvSpPr/>
          <p:nvPr/>
        </p:nvSpPr>
        <p:spPr>
          <a:xfrm>
            <a:off x="227348" y="1675082"/>
            <a:ext cx="10338207"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defTabSz="457200">
              <a:defRPr sz="1800">
                <a:solidFill>
                  <a:srgbClr val="000000"/>
                </a:solidFill>
              </a:defRPr>
            </a:pPr>
            <a:r>
              <a:rPr b="1" i="1" sz="2800">
                <a:solidFill>
                  <a:srgbClr val="242864"/>
                </a:solidFill>
                <a:latin typeface="Arial Narrow"/>
                <a:ea typeface="Arial Narrow"/>
                <a:cs typeface="Arial Narrow"/>
                <a:sym typeface="Arial Narrow"/>
              </a:rPr>
              <a:t>Waste water</a:t>
            </a:r>
            <a:endParaRPr b="1" i="1" sz="2800">
              <a:solidFill>
                <a:srgbClr val="242864"/>
              </a:solidFill>
              <a:latin typeface="Arial Narrow"/>
              <a:ea typeface="Arial Narrow"/>
              <a:cs typeface="Arial Narrow"/>
              <a:sym typeface="Arial Narrow"/>
            </a:endParaRPr>
          </a:p>
          <a:p>
            <a:pPr lvl="0" marL="382270" indent="-381000" algn="just" defTabSz="457200">
              <a:buSzPct val="100000"/>
              <a:buChar char="•"/>
              <a:defRPr sz="1800">
                <a:solidFill>
                  <a:srgbClr val="000000"/>
                </a:solidFill>
              </a:defRPr>
            </a:pPr>
            <a:r>
              <a:rPr sz="2000">
                <a:solidFill>
                  <a:srgbClr val="363636"/>
                </a:solidFill>
                <a:latin typeface="Arial Narrow"/>
                <a:ea typeface="Arial Narrow"/>
                <a:cs typeface="Arial Narrow"/>
                <a:sym typeface="Arial Narrow"/>
              </a:rPr>
              <a:t>convert non-degradable pollutants into degradable species</a:t>
            </a:r>
            <a:endParaRPr sz="2000">
              <a:solidFill>
                <a:srgbClr val="363636"/>
              </a:solidFill>
              <a:latin typeface="Arial Narrow"/>
              <a:ea typeface="Arial Narrow"/>
              <a:cs typeface="Arial Narrow"/>
              <a:sym typeface="Arial Narrow"/>
            </a:endParaRPr>
          </a:p>
          <a:p>
            <a:pPr lvl="0" marL="382270" indent="-381000" algn="just" defTabSz="457200">
              <a:buSzPct val="100000"/>
              <a:buChar char="•"/>
              <a:defRPr sz="1800">
                <a:solidFill>
                  <a:srgbClr val="000000"/>
                </a:solidFill>
              </a:defRPr>
            </a:pPr>
            <a:r>
              <a:rPr sz="2000">
                <a:solidFill>
                  <a:srgbClr val="363636"/>
                </a:solidFill>
                <a:latin typeface="Arial Narrow"/>
                <a:ea typeface="Arial Narrow"/>
                <a:cs typeface="Arial Narrow"/>
                <a:sym typeface="Arial Narrow"/>
              </a:rPr>
              <a:t>large variety of reactive species are generated in situ without the addition of any chemicals</a:t>
            </a:r>
            <a:endParaRPr sz="2000">
              <a:solidFill>
                <a:srgbClr val="363636"/>
              </a:solidFill>
              <a:latin typeface="Arial Narrow"/>
              <a:ea typeface="Arial Narrow"/>
              <a:cs typeface="Arial Narrow"/>
              <a:sym typeface="Arial Narrow"/>
            </a:endParaRPr>
          </a:p>
        </p:txBody>
      </p:sp>
      <p:pic>
        <p:nvPicPr>
          <p:cNvPr id="361" name="pasted-image.pdf"/>
          <p:cNvPicPr/>
          <p:nvPr/>
        </p:nvPicPr>
        <p:blipFill>
          <a:blip r:embed="rId2">
            <a:extLst/>
          </a:blip>
          <a:stretch>
            <a:fillRect/>
          </a:stretch>
        </p:blipFill>
        <p:spPr>
          <a:xfrm>
            <a:off x="299090" y="2974269"/>
            <a:ext cx="7687028" cy="5558699"/>
          </a:xfrm>
          <a:prstGeom prst="rect">
            <a:avLst/>
          </a:prstGeom>
          <a:ln w="12700">
            <a:miter lim="400000"/>
          </a:ln>
        </p:spPr>
      </p:pic>
      <p:sp>
        <p:nvSpPr>
          <p:cNvPr id="362" name="Shape 362"/>
          <p:cNvSpPr/>
          <p:nvPr/>
        </p:nvSpPr>
        <p:spPr>
          <a:xfrm>
            <a:off x="8053978" y="5403413"/>
            <a:ext cx="4683128" cy="356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65100" indent="-28517" algn="just" defTabSz="457200">
              <a:defRPr sz="1800">
                <a:solidFill>
                  <a:srgbClr val="363636"/>
                </a:solidFill>
                <a:latin typeface="Arial Narrow"/>
                <a:ea typeface="Arial Narrow"/>
                <a:cs typeface="Arial Narrow"/>
                <a:sym typeface="Arial Narrow"/>
              </a:defRPr>
            </a:lvl1pPr>
          </a:lstStyle>
          <a:p>
            <a:pPr lvl="0">
              <a:defRPr>
                <a:solidFill>
                  <a:srgbClr val="000000"/>
                </a:solidFill>
              </a:defRPr>
            </a:pPr>
            <a:r>
              <a:rPr>
                <a:solidFill>
                  <a:srgbClr val="363636"/>
                </a:solidFill>
              </a:rPr>
              <a:t>Projects in Boston and in Miami-Dade County, Florida, funded by the National Science Foundation, have shown the feasibility of disinfecting municipal waste water with relatively low doses of electron-beam treatment. Further NSF project studies at the Miami-Dade facility have shown that electron-beam treatment can break down water-borne organic toxins such as halogenated hydrocarbons. An existing full-scale facility in Korea uses electron beams from an accelerator provided by Russia’s Budker Institute to break down residual dyes from a fabric plant before discharge into a river.</a:t>
            </a:r>
            <a:endParaRPr>
              <a:solidFill>
                <a:srgbClr val="363636"/>
              </a:solidFill>
            </a:endParaRP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Shape 364"/>
          <p:cNvSpPr/>
          <p:nvPr/>
        </p:nvSpPr>
        <p:spPr>
          <a:xfrm>
            <a:off x="236365" y="649985"/>
            <a:ext cx="4089258"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300">
                <a:solidFill>
                  <a:srgbClr val="00397A"/>
                </a:solidFill>
              </a:defRPr>
            </a:lvl1pPr>
          </a:lstStyle>
          <a:p>
            <a:pPr lvl="0">
              <a:defRPr b="0" sz="1800">
                <a:solidFill>
                  <a:srgbClr val="000000"/>
                </a:solidFill>
              </a:defRPr>
            </a:pPr>
            <a:r>
              <a:rPr b="1" sz="4300">
                <a:solidFill>
                  <a:srgbClr val="00397A"/>
                </a:solidFill>
              </a:rPr>
              <a:t>Medioambiente</a:t>
            </a:r>
          </a:p>
        </p:txBody>
      </p:sp>
      <p:sp>
        <p:nvSpPr>
          <p:cNvPr id="365" name="Shape 365"/>
          <p:cNvSpPr/>
          <p:nvPr/>
        </p:nvSpPr>
        <p:spPr>
          <a:xfrm>
            <a:off x="4507215" y="796035"/>
            <a:ext cx="410517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Eliminación de tóxicos</a:t>
            </a:r>
          </a:p>
        </p:txBody>
      </p:sp>
      <p:sp>
        <p:nvSpPr>
          <p:cNvPr id="366" name="Shape 366"/>
          <p:cNvSpPr/>
          <p:nvPr/>
        </p:nvSpPr>
        <p:spPr>
          <a:xfrm rot="21600000">
            <a:off x="69188" y="111022"/>
            <a:ext cx="12609561"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800">
                <a:solidFill>
                  <a:srgbClr val="002452"/>
                </a:solidFill>
              </a:defRPr>
            </a:lvl1pPr>
          </a:lstStyle>
          <a:p>
            <a:pPr lvl="0">
              <a:defRPr b="0" sz="1800">
                <a:solidFill>
                  <a:srgbClr val="000000"/>
                </a:solidFill>
              </a:defRPr>
            </a:pPr>
            <a:r>
              <a:rPr b="1" sz="2800">
                <a:solidFill>
                  <a:srgbClr val="002452"/>
                </a:solidFill>
              </a:rPr>
              <a:t>Ejemplos representativos de aplicación de tecnologías derivadas de PP</a:t>
            </a:r>
          </a:p>
        </p:txBody>
      </p:sp>
      <p:sp>
        <p:nvSpPr>
          <p:cNvPr id="367" name="Shape 367"/>
          <p:cNvSpPr/>
          <p:nvPr/>
        </p:nvSpPr>
        <p:spPr>
          <a:xfrm>
            <a:off x="274694" y="1634889"/>
            <a:ext cx="7597374" cy="210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defTabSz="457200">
              <a:defRPr sz="1800">
                <a:solidFill>
                  <a:srgbClr val="000000"/>
                </a:solidFill>
              </a:defRPr>
            </a:pPr>
            <a:r>
              <a:rPr b="1" i="1" sz="2200">
                <a:solidFill>
                  <a:srgbClr val="242864"/>
                </a:solidFill>
                <a:latin typeface="Arial Narrow"/>
                <a:ea typeface="Arial Narrow"/>
                <a:cs typeface="Arial Narrow"/>
                <a:sym typeface="Arial Narrow"/>
              </a:rPr>
              <a:t>Removing human pathogens in sludge for land applications</a:t>
            </a:r>
            <a:endParaRPr b="1" i="1" sz="2200">
              <a:solidFill>
                <a:srgbClr val="242864"/>
              </a:solidFill>
              <a:latin typeface="Arial Narrow"/>
              <a:ea typeface="Arial Narrow"/>
              <a:cs typeface="Arial Narrow"/>
              <a:sym typeface="Arial Narrow"/>
            </a:endParaRPr>
          </a:p>
          <a:p>
            <a:pPr lvl="0" marL="165100" indent="-163829" algn="just" defTabSz="457200">
              <a:defRPr sz="1800">
                <a:solidFill>
                  <a:srgbClr val="000000"/>
                </a:solidFill>
              </a:defRPr>
            </a:pPr>
            <a:r>
              <a:rPr sz="1900">
                <a:solidFill>
                  <a:srgbClr val="363636"/>
                </a:solidFill>
                <a:latin typeface="Arial Narrow"/>
                <a:ea typeface="Arial Narrow"/>
                <a:cs typeface="Arial Narrow"/>
                <a:sym typeface="Arial Narrow"/>
              </a:rPr>
              <a:t>Action: </a:t>
            </a:r>
            <a:endParaRPr sz="1900">
              <a:solidFill>
                <a:srgbClr val="363636"/>
              </a:solidFill>
              <a:latin typeface="Arial Narrow"/>
              <a:ea typeface="Arial Narrow"/>
              <a:cs typeface="Arial Narrow"/>
              <a:sym typeface="Arial Narrow"/>
            </a:endParaRPr>
          </a:p>
          <a:p>
            <a:pPr lvl="0" marL="165100" indent="-163829" algn="just" defTabSz="457200">
              <a:defRPr sz="1800">
                <a:solidFill>
                  <a:srgbClr val="000000"/>
                </a:solidFill>
              </a:defRPr>
            </a:pPr>
            <a:r>
              <a:rPr sz="1900">
                <a:solidFill>
                  <a:srgbClr val="363636"/>
                </a:solidFill>
                <a:latin typeface="Arial Narrow"/>
                <a:ea typeface="Arial Narrow"/>
                <a:cs typeface="Arial Narrow"/>
                <a:sym typeface="Arial Narrow"/>
              </a:rPr>
              <a:t>   DNA and protein damage  -&gt; Cell death</a:t>
            </a:r>
            <a:endParaRPr sz="1900">
              <a:solidFill>
                <a:srgbClr val="363636"/>
              </a:solidFill>
              <a:latin typeface="Arial Narrow"/>
              <a:ea typeface="Arial Narrow"/>
              <a:cs typeface="Arial Narrow"/>
              <a:sym typeface="Arial Narrow"/>
            </a:endParaRPr>
          </a:p>
          <a:p>
            <a:pPr lvl="0" marL="330200" indent="-163829" algn="just" defTabSz="457200">
              <a:defRPr sz="1800">
                <a:solidFill>
                  <a:srgbClr val="000000"/>
                </a:solidFill>
              </a:defRPr>
            </a:pPr>
            <a:r>
              <a:rPr sz="1900">
                <a:solidFill>
                  <a:srgbClr val="363636"/>
                </a:solidFill>
                <a:latin typeface="Arial Narrow"/>
                <a:ea typeface="Arial Narrow"/>
                <a:cs typeface="Arial Narrow"/>
                <a:sym typeface="Arial Narrow"/>
              </a:rPr>
              <a:t>Indirect: Water radiolysis generate high active intermediates that react with biomolecules -&gt; Cell death </a:t>
            </a:r>
            <a:endParaRPr sz="1900">
              <a:solidFill>
                <a:srgbClr val="363636"/>
              </a:solidFill>
              <a:latin typeface="Arial Narrow"/>
              <a:ea typeface="Arial Narrow"/>
              <a:cs typeface="Arial Narrow"/>
              <a:sym typeface="Arial Narrow"/>
            </a:endParaRPr>
          </a:p>
          <a:p>
            <a:pPr lvl="0" marL="165100" indent="-163829" algn="just" defTabSz="457200">
              <a:defRPr sz="1800">
                <a:solidFill>
                  <a:srgbClr val="000000"/>
                </a:solidFill>
              </a:defRPr>
            </a:pPr>
            <a:r>
              <a:rPr sz="1900">
                <a:solidFill>
                  <a:srgbClr val="363636"/>
                </a:solidFill>
                <a:latin typeface="Arial Narrow"/>
                <a:ea typeface="Arial Narrow"/>
                <a:cs typeface="Arial Narrow"/>
                <a:sym typeface="Arial Narrow"/>
              </a:rPr>
              <a:t>Importance: 13800 Mt of dried sewage sludge production (US and EU)</a:t>
            </a:r>
            <a:endParaRPr sz="1900">
              <a:solidFill>
                <a:srgbClr val="363636"/>
              </a:solidFill>
              <a:latin typeface="Arial Narrow"/>
              <a:ea typeface="Arial Narrow"/>
              <a:cs typeface="Arial Narrow"/>
              <a:sym typeface="Arial Narrow"/>
            </a:endParaRPr>
          </a:p>
        </p:txBody>
      </p:sp>
      <p:pic>
        <p:nvPicPr>
          <p:cNvPr id="368" name="pasted-image.pdf"/>
          <p:cNvPicPr/>
          <p:nvPr/>
        </p:nvPicPr>
        <p:blipFill>
          <a:blip r:embed="rId2">
            <a:extLst/>
          </a:blip>
          <a:stretch>
            <a:fillRect/>
          </a:stretch>
        </p:blipFill>
        <p:spPr>
          <a:xfrm>
            <a:off x="570951" y="4205662"/>
            <a:ext cx="9623040" cy="4771756"/>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Shape 370"/>
          <p:cNvSpPr/>
          <p:nvPr/>
        </p:nvSpPr>
        <p:spPr>
          <a:xfrm>
            <a:off x="236365" y="649985"/>
            <a:ext cx="6851756"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300">
                <a:solidFill>
                  <a:srgbClr val="00397A"/>
                </a:solidFill>
              </a:defRPr>
            </a:lvl1pPr>
          </a:lstStyle>
          <a:p>
            <a:pPr lvl="0">
              <a:defRPr b="0" sz="1800">
                <a:solidFill>
                  <a:srgbClr val="000000"/>
                </a:solidFill>
              </a:defRPr>
            </a:pPr>
            <a:r>
              <a:rPr b="1" sz="4300">
                <a:solidFill>
                  <a:srgbClr val="00397A"/>
                </a:solidFill>
              </a:rPr>
              <a:t>Aplicaciones industriales </a:t>
            </a:r>
          </a:p>
        </p:txBody>
      </p:sp>
      <p:sp>
        <p:nvSpPr>
          <p:cNvPr id="371" name="Shape 371"/>
          <p:cNvSpPr/>
          <p:nvPr/>
        </p:nvSpPr>
        <p:spPr>
          <a:xfrm rot="21600000">
            <a:off x="69188" y="111022"/>
            <a:ext cx="12609561"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800">
                <a:solidFill>
                  <a:srgbClr val="002452"/>
                </a:solidFill>
              </a:defRPr>
            </a:lvl1pPr>
          </a:lstStyle>
          <a:p>
            <a:pPr lvl="0">
              <a:defRPr b="0" sz="1800">
                <a:solidFill>
                  <a:srgbClr val="000000"/>
                </a:solidFill>
              </a:defRPr>
            </a:pPr>
            <a:r>
              <a:rPr b="1" sz="2800">
                <a:solidFill>
                  <a:srgbClr val="002452"/>
                </a:solidFill>
              </a:rPr>
              <a:t>Ejemplos representativos de aplicación de tecnologías derivadas de PP</a:t>
            </a:r>
          </a:p>
        </p:txBody>
      </p:sp>
      <p:sp>
        <p:nvSpPr>
          <p:cNvPr id="372" name="Shape 372"/>
          <p:cNvSpPr/>
          <p:nvPr/>
        </p:nvSpPr>
        <p:spPr>
          <a:xfrm>
            <a:off x="351635" y="2507897"/>
            <a:ext cx="9637042" cy="234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defTabSz="457200">
              <a:defRPr sz="1800">
                <a:solidFill>
                  <a:srgbClr val="000000"/>
                </a:solidFill>
              </a:defRPr>
            </a:pPr>
            <a:r>
              <a:rPr b="1" i="1" sz="2900">
                <a:solidFill>
                  <a:srgbClr val="242864"/>
                </a:solidFill>
                <a:latin typeface="Arial Narrow"/>
                <a:ea typeface="Arial Narrow"/>
                <a:cs typeface="Arial Narrow"/>
                <a:sym typeface="Arial Narrow"/>
              </a:rPr>
              <a:t>E-Beam for greener industrial processes</a:t>
            </a:r>
            <a:endParaRPr b="1" i="1" sz="2900">
              <a:solidFill>
                <a:srgbClr val="242864"/>
              </a:solidFill>
              <a:latin typeface="Arial Narrow"/>
              <a:ea typeface="Arial Narrow"/>
              <a:cs typeface="Arial Narrow"/>
              <a:sym typeface="Arial Narrow"/>
            </a:endParaRPr>
          </a:p>
          <a:p>
            <a:pPr lvl="0" marL="229870" indent="-228600" algn="just" defTabSz="457200">
              <a:buSzPct val="100000"/>
              <a:buChar char="•"/>
              <a:defRPr sz="1800">
                <a:solidFill>
                  <a:srgbClr val="000000"/>
                </a:solidFill>
              </a:defRPr>
            </a:pPr>
            <a:r>
              <a:rPr sz="2100">
                <a:solidFill>
                  <a:srgbClr val="363636"/>
                </a:solidFill>
                <a:latin typeface="Arial Narrow"/>
                <a:ea typeface="Arial Narrow"/>
                <a:cs typeface="Arial Narrow"/>
                <a:sym typeface="Arial Narrow"/>
              </a:rPr>
              <a:t>Curing inks (Energy consumption 10% of thermal techniques)</a:t>
            </a:r>
            <a:endParaRPr sz="2100">
              <a:solidFill>
                <a:srgbClr val="363636"/>
              </a:solidFill>
              <a:latin typeface="Arial Narrow"/>
              <a:ea typeface="Arial Narrow"/>
              <a:cs typeface="Arial Narrow"/>
              <a:sym typeface="Arial Narrow"/>
            </a:endParaRPr>
          </a:p>
          <a:p>
            <a:pPr lvl="0" marL="229870" indent="-228600" algn="just" defTabSz="457200">
              <a:buSzPct val="100000"/>
              <a:buChar char="•"/>
              <a:defRPr sz="1800">
                <a:solidFill>
                  <a:srgbClr val="000000"/>
                </a:solidFill>
              </a:defRPr>
            </a:pPr>
            <a:r>
              <a:rPr sz="2100">
                <a:solidFill>
                  <a:srgbClr val="363636"/>
                </a:solidFill>
                <a:latin typeface="Arial Narrow"/>
                <a:ea typeface="Arial Narrow"/>
                <a:cs typeface="Arial Narrow"/>
                <a:sym typeface="Arial Narrow"/>
              </a:rPr>
              <a:t>Strengthening of polyethylene water pipes. </a:t>
            </a:r>
            <a:endParaRPr sz="2100">
              <a:solidFill>
                <a:srgbClr val="363636"/>
              </a:solidFill>
              <a:latin typeface="Arial Narrow"/>
              <a:ea typeface="Arial Narrow"/>
              <a:cs typeface="Arial Narrow"/>
              <a:sym typeface="Arial Narrow"/>
            </a:endParaRPr>
          </a:p>
          <a:p>
            <a:pPr lvl="0" marL="229870" indent="-228600" algn="just" defTabSz="457200">
              <a:buSzPct val="100000"/>
              <a:buChar char="•"/>
              <a:defRPr sz="1800">
                <a:solidFill>
                  <a:srgbClr val="000000"/>
                </a:solidFill>
              </a:defRPr>
            </a:pPr>
            <a:r>
              <a:rPr sz="2100">
                <a:solidFill>
                  <a:srgbClr val="363636"/>
                </a:solidFill>
                <a:latin typeface="Arial Narrow"/>
                <a:ea typeface="Arial Narrow"/>
                <a:cs typeface="Arial Narrow"/>
                <a:sym typeface="Arial Narrow"/>
              </a:rPr>
              <a:t>Using X-ray-cured carbon composites in cars</a:t>
            </a:r>
            <a:endParaRPr sz="2100">
              <a:solidFill>
                <a:srgbClr val="363636"/>
              </a:solidFill>
              <a:latin typeface="Arial Narrow"/>
              <a:ea typeface="Arial Narrow"/>
              <a:cs typeface="Arial Narrow"/>
              <a:sym typeface="Arial Narrow"/>
            </a:endParaRPr>
          </a:p>
          <a:p>
            <a:pPr lvl="0" marL="611856" indent="-228599" algn="just" defTabSz="457200">
              <a:buSzPct val="100000"/>
              <a:buChar char="•"/>
              <a:defRPr sz="1800">
                <a:solidFill>
                  <a:srgbClr val="000000"/>
                </a:solidFill>
              </a:defRPr>
            </a:pPr>
            <a:r>
              <a:rPr sz="2100">
                <a:solidFill>
                  <a:srgbClr val="363636"/>
                </a:solidFill>
                <a:latin typeface="Arial Narrow"/>
                <a:ea typeface="Arial Narrow"/>
                <a:cs typeface="Arial Narrow"/>
                <a:sym typeface="Arial Narrow"/>
              </a:rPr>
              <a:t>reduce vehicle weight by 80% and </a:t>
            </a:r>
            <a:endParaRPr sz="2100">
              <a:solidFill>
                <a:srgbClr val="363636"/>
              </a:solidFill>
              <a:latin typeface="Arial Narrow"/>
              <a:ea typeface="Arial Narrow"/>
              <a:cs typeface="Arial Narrow"/>
              <a:sym typeface="Arial Narrow"/>
            </a:endParaRPr>
          </a:p>
          <a:p>
            <a:pPr lvl="0" marL="611856" indent="-228599" algn="just" defTabSz="457200">
              <a:buSzPct val="100000"/>
              <a:buChar char="•"/>
              <a:defRPr sz="1800">
                <a:solidFill>
                  <a:srgbClr val="000000"/>
                </a:solidFill>
              </a:defRPr>
            </a:pPr>
            <a:r>
              <a:rPr sz="2100">
                <a:solidFill>
                  <a:srgbClr val="363636"/>
                </a:solidFill>
                <a:latin typeface="Arial Narrow"/>
                <a:ea typeface="Arial Narrow"/>
                <a:cs typeface="Arial Narrow"/>
                <a:sym typeface="Arial Narrow"/>
              </a:rPr>
              <a:t>energy consumption by 50%</a:t>
            </a:r>
            <a:endParaRPr sz="2100">
              <a:solidFill>
                <a:srgbClr val="363636"/>
              </a:solidFill>
              <a:latin typeface="Arial Narrow"/>
              <a:ea typeface="Arial Narrow"/>
              <a:cs typeface="Arial Narrow"/>
              <a:sym typeface="Arial Narrow"/>
            </a:endParaRPr>
          </a:p>
          <a:p>
            <a:pPr lvl="0" marL="229870" indent="-228600" algn="just" defTabSz="457200">
              <a:buSzPct val="100000"/>
              <a:buChar char="•"/>
              <a:defRPr sz="1800">
                <a:solidFill>
                  <a:srgbClr val="000000"/>
                </a:solidFill>
              </a:defRPr>
            </a:pPr>
            <a:r>
              <a:rPr sz="2100">
                <a:solidFill>
                  <a:srgbClr val="363636"/>
                </a:solidFill>
                <a:latin typeface="Arial Narrow"/>
                <a:ea typeface="Arial Narrow"/>
                <a:cs typeface="Arial Narrow"/>
                <a:sym typeface="Arial Narrow"/>
              </a:rPr>
              <a:t>Hardening tyres</a:t>
            </a:r>
          </a:p>
        </p:txBody>
      </p:sp>
      <p:pic>
        <p:nvPicPr>
          <p:cNvPr id="373" name="Screen Shot 2014-06-07 at 10.33.48.png"/>
          <p:cNvPicPr/>
          <p:nvPr/>
        </p:nvPicPr>
        <p:blipFill>
          <a:blip r:embed="rId2">
            <a:extLst/>
          </a:blip>
          <a:stretch>
            <a:fillRect/>
          </a:stretch>
        </p:blipFill>
        <p:spPr>
          <a:xfrm>
            <a:off x="9265713" y="3164410"/>
            <a:ext cx="3983756" cy="6758156"/>
          </a:xfrm>
          <a:prstGeom prst="rect">
            <a:avLst/>
          </a:prstGeom>
          <a:ln w="12700">
            <a:miter lim="400000"/>
          </a:ln>
        </p:spPr>
      </p:pic>
      <p:sp>
        <p:nvSpPr>
          <p:cNvPr id="374" name="Shape 374"/>
          <p:cNvSpPr/>
          <p:nvPr/>
        </p:nvSpPr>
        <p:spPr>
          <a:xfrm>
            <a:off x="5613524" y="4010007"/>
            <a:ext cx="3380590"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65100" indent="48035" algn="just" defTabSz="457200">
              <a:defRPr sz="1600">
                <a:solidFill>
                  <a:srgbClr val="363636"/>
                </a:solidFill>
                <a:latin typeface="Arial Narrow"/>
                <a:ea typeface="Arial Narrow"/>
                <a:cs typeface="Arial Narrow"/>
                <a:sym typeface="Arial Narrow"/>
              </a:defRPr>
            </a:lvl1pPr>
          </a:lstStyle>
          <a:p>
            <a:pPr lvl="0">
              <a:defRPr sz="1800">
                <a:solidFill>
                  <a:srgbClr val="000000"/>
                </a:solidFill>
              </a:defRPr>
            </a:pPr>
            <a:r>
              <a:rPr sz="1600">
                <a:solidFill>
                  <a:srgbClr val="363636"/>
                </a:solidFill>
              </a:rPr>
              <a:t>Electron-beam curing of inks, coating and adhesives eliminates the use of volatile organic compounds, enabling manufacturers to attain high production speeds with minimal energy consumption and reduced environmental impact.</a:t>
            </a:r>
            <a:endParaRPr sz="1600">
              <a:solidFill>
                <a:srgbClr val="363636"/>
              </a:solidFill>
            </a:endParaRPr>
          </a:p>
        </p:txBody>
      </p:sp>
      <p:sp>
        <p:nvSpPr>
          <p:cNvPr id="375" name="Shape 375"/>
          <p:cNvSpPr/>
          <p:nvPr/>
        </p:nvSpPr>
        <p:spPr>
          <a:xfrm>
            <a:off x="5227670" y="8317306"/>
            <a:ext cx="2999856" cy="161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165100" indent="-163829" algn="just" defTabSz="457200">
              <a:defRPr sz="1800">
                <a:solidFill>
                  <a:srgbClr val="000000"/>
                </a:solidFill>
              </a:defRPr>
            </a:pPr>
            <a:r>
              <a:rPr sz="1500">
                <a:solidFill>
                  <a:srgbClr val="363636"/>
                </a:solidFill>
                <a:latin typeface="Arial Narrow"/>
                <a:ea typeface="Arial Narrow"/>
                <a:cs typeface="Arial Narrow"/>
                <a:sym typeface="Arial Narrow"/>
              </a:rPr>
              <a:t> </a:t>
            </a:r>
            <a:endParaRPr sz="1500">
              <a:solidFill>
                <a:srgbClr val="363636"/>
              </a:solidFill>
              <a:latin typeface="Arial Narrow"/>
              <a:ea typeface="Arial Narrow"/>
              <a:cs typeface="Arial Narrow"/>
              <a:sym typeface="Arial Narrow"/>
            </a:endParaRPr>
          </a:p>
          <a:p>
            <a:pPr lvl="0" marL="165100" indent="32379" algn="just" defTabSz="457200">
              <a:defRPr sz="1800">
                <a:solidFill>
                  <a:srgbClr val="000000"/>
                </a:solidFill>
              </a:defRPr>
            </a:pPr>
            <a:r>
              <a:rPr sz="1500">
                <a:solidFill>
                  <a:srgbClr val="363636"/>
                </a:solidFill>
                <a:latin typeface="Arial Narrow"/>
                <a:ea typeface="Arial Narrow"/>
                <a:cs typeface="Arial Narrow"/>
                <a:sym typeface="Arial Narrow"/>
              </a:rPr>
              <a:t>Crosslinking of polymers by an electron beam, as in this Illinois plant, improves heat resistance of coatings for wire and cable. Photo: Reidar Hahn, Fermilab</a:t>
            </a:r>
            <a:endParaRPr sz="1500">
              <a:solidFill>
                <a:srgbClr val="363636"/>
              </a:solidFill>
              <a:latin typeface="Arial Narrow"/>
              <a:ea typeface="Arial Narrow"/>
              <a:cs typeface="Arial Narrow"/>
              <a:sym typeface="Arial Narrow"/>
            </a:endParaRPr>
          </a:p>
        </p:txBody>
      </p:sp>
      <p:pic>
        <p:nvPicPr>
          <p:cNvPr id="376" name="Screen Shot 2014-06-07 at 10.36.30.png"/>
          <p:cNvPicPr/>
          <p:nvPr/>
        </p:nvPicPr>
        <p:blipFill>
          <a:blip r:embed="rId3">
            <a:extLst/>
          </a:blip>
          <a:stretch>
            <a:fillRect/>
          </a:stretch>
        </p:blipFill>
        <p:spPr>
          <a:xfrm>
            <a:off x="296" y="5018719"/>
            <a:ext cx="5341629" cy="5018687"/>
          </a:xfrm>
          <a:prstGeom prst="rect">
            <a:avLst/>
          </a:prstGeom>
          <a:ln w="12700">
            <a:miter lim="400000"/>
          </a:ln>
        </p:spPr>
      </p:pic>
      <p:sp>
        <p:nvSpPr>
          <p:cNvPr id="377" name="Shape 377"/>
          <p:cNvSpPr/>
          <p:nvPr/>
        </p:nvSpPr>
        <p:spPr>
          <a:xfrm>
            <a:off x="330164" y="1456911"/>
            <a:ext cx="7269558" cy="113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defTabSz="457200">
              <a:defRPr sz="1800">
                <a:solidFill>
                  <a:srgbClr val="000000"/>
                </a:solidFill>
              </a:defRPr>
            </a:pPr>
            <a:r>
              <a:rPr b="1" i="1" sz="2900">
                <a:solidFill>
                  <a:srgbClr val="242864"/>
                </a:solidFill>
                <a:latin typeface="Arial Narrow"/>
                <a:ea typeface="Arial Narrow"/>
                <a:cs typeface="Arial Narrow"/>
                <a:sym typeface="Arial Narrow"/>
              </a:rPr>
              <a:t>Ion-beam accelerators for integrated electronics</a:t>
            </a:r>
            <a:endParaRPr b="1" i="1" sz="2900">
              <a:solidFill>
                <a:srgbClr val="242864"/>
              </a:solidFill>
              <a:latin typeface="Arial Narrow"/>
              <a:ea typeface="Arial Narrow"/>
              <a:cs typeface="Arial Narrow"/>
              <a:sym typeface="Arial Narrow"/>
            </a:endParaRPr>
          </a:p>
          <a:p>
            <a:pPr lvl="0" marL="165100" indent="-163829" algn="just" defTabSz="457200">
              <a:defRPr sz="1800">
                <a:solidFill>
                  <a:srgbClr val="000000"/>
                </a:solidFill>
              </a:defRPr>
            </a:pPr>
            <a:r>
              <a:rPr sz="2100">
                <a:solidFill>
                  <a:srgbClr val="363636"/>
                </a:solidFill>
                <a:latin typeface="Arial Narrow"/>
                <a:ea typeface="Arial Narrow"/>
                <a:cs typeface="Arial Narrow"/>
                <a:sym typeface="Arial Narrow"/>
              </a:rPr>
              <a:t>Dope sub-microscopic regions of Si or Ge substrates and create junctions to build fast transistors in chips</a:t>
            </a:r>
          </a:p>
        </p:txBody>
      </p:sp>
      <p:pic>
        <p:nvPicPr>
          <p:cNvPr id="378" name="Screen Shot 2014-06-07 at 10.48.13.png"/>
          <p:cNvPicPr/>
          <p:nvPr/>
        </p:nvPicPr>
        <p:blipFill>
          <a:blip r:embed="rId4">
            <a:extLst/>
          </a:blip>
          <a:stretch>
            <a:fillRect/>
          </a:stretch>
        </p:blipFill>
        <p:spPr>
          <a:xfrm>
            <a:off x="7754220" y="627673"/>
            <a:ext cx="3595109" cy="2819401"/>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Shape 380"/>
          <p:cNvSpPr/>
          <p:nvPr/>
        </p:nvSpPr>
        <p:spPr>
          <a:xfrm>
            <a:off x="236365" y="649985"/>
            <a:ext cx="6851756"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300">
                <a:solidFill>
                  <a:srgbClr val="00397A"/>
                </a:solidFill>
              </a:defRPr>
            </a:lvl1pPr>
          </a:lstStyle>
          <a:p>
            <a:pPr lvl="0">
              <a:defRPr b="0" sz="1800">
                <a:solidFill>
                  <a:srgbClr val="000000"/>
                </a:solidFill>
              </a:defRPr>
            </a:pPr>
            <a:r>
              <a:rPr b="1" sz="4300">
                <a:solidFill>
                  <a:srgbClr val="00397A"/>
                </a:solidFill>
              </a:rPr>
              <a:t>Aplicaciones industriales </a:t>
            </a:r>
          </a:p>
        </p:txBody>
      </p:sp>
      <p:sp>
        <p:nvSpPr>
          <p:cNvPr id="381" name="Shape 381"/>
          <p:cNvSpPr/>
          <p:nvPr/>
        </p:nvSpPr>
        <p:spPr>
          <a:xfrm rot="21600000">
            <a:off x="69188" y="111022"/>
            <a:ext cx="12609561"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800">
                <a:solidFill>
                  <a:srgbClr val="002452"/>
                </a:solidFill>
              </a:defRPr>
            </a:lvl1pPr>
          </a:lstStyle>
          <a:p>
            <a:pPr lvl="0">
              <a:defRPr b="0" sz="1800">
                <a:solidFill>
                  <a:srgbClr val="000000"/>
                </a:solidFill>
              </a:defRPr>
            </a:pPr>
            <a:r>
              <a:rPr b="1" sz="2800">
                <a:solidFill>
                  <a:srgbClr val="002452"/>
                </a:solidFill>
              </a:rPr>
              <a:t>Ejemplos representativos de aplicación de tecnologías derivadas de PP</a:t>
            </a:r>
          </a:p>
        </p:txBody>
      </p:sp>
      <p:pic>
        <p:nvPicPr>
          <p:cNvPr id="382" name="Screen Shot 2014-06-07 at 10.38.46.png"/>
          <p:cNvPicPr/>
          <p:nvPr/>
        </p:nvPicPr>
        <p:blipFill>
          <a:blip r:embed="rId2">
            <a:extLst/>
          </a:blip>
          <a:stretch>
            <a:fillRect/>
          </a:stretch>
        </p:blipFill>
        <p:spPr>
          <a:xfrm>
            <a:off x="9793723" y="3885172"/>
            <a:ext cx="3070182" cy="5858559"/>
          </a:xfrm>
          <a:prstGeom prst="rect">
            <a:avLst/>
          </a:prstGeom>
          <a:ln w="12700">
            <a:miter lim="400000"/>
          </a:ln>
        </p:spPr>
      </p:pic>
      <p:pic>
        <p:nvPicPr>
          <p:cNvPr id="383" name="Screen Shot 2014-06-07 at 10.39.30.png"/>
          <p:cNvPicPr/>
          <p:nvPr/>
        </p:nvPicPr>
        <p:blipFill>
          <a:blip r:embed="rId3">
            <a:extLst/>
          </a:blip>
          <a:stretch>
            <a:fillRect/>
          </a:stretch>
        </p:blipFill>
        <p:spPr>
          <a:xfrm>
            <a:off x="406292" y="4952312"/>
            <a:ext cx="8021161" cy="2902799"/>
          </a:xfrm>
          <a:prstGeom prst="rect">
            <a:avLst/>
          </a:prstGeom>
          <a:ln w="12700">
            <a:miter lim="400000"/>
          </a:ln>
        </p:spPr>
      </p:pic>
      <p:sp>
        <p:nvSpPr>
          <p:cNvPr id="384" name="Shape 384"/>
          <p:cNvSpPr/>
          <p:nvPr/>
        </p:nvSpPr>
        <p:spPr>
          <a:xfrm>
            <a:off x="8853965" y="3082033"/>
            <a:ext cx="4201037"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65100" indent="-28517" algn="just" defTabSz="457200">
              <a:defRPr sz="1800">
                <a:solidFill>
                  <a:srgbClr val="363636"/>
                </a:solidFill>
                <a:latin typeface="Arial Narrow"/>
                <a:ea typeface="Arial Narrow"/>
                <a:cs typeface="Arial Narrow"/>
                <a:sym typeface="Arial Narrow"/>
              </a:defRPr>
            </a:lvl1pPr>
          </a:lstStyle>
          <a:p>
            <a:pPr lvl="0">
              <a:defRPr>
                <a:solidFill>
                  <a:srgbClr val="000000"/>
                </a:solidFill>
              </a:defRPr>
            </a:pPr>
            <a:r>
              <a:rPr>
                <a:solidFill>
                  <a:srgbClr val="363636"/>
                </a:solidFill>
              </a:rPr>
              <a:t>Coated cables at Electron Beam Technologies, Inc. in Kankakee, Illinois</a:t>
            </a:r>
          </a:p>
        </p:txBody>
      </p:sp>
      <p:sp>
        <p:nvSpPr>
          <p:cNvPr id="385" name="Shape 385"/>
          <p:cNvSpPr/>
          <p:nvPr/>
        </p:nvSpPr>
        <p:spPr>
          <a:xfrm>
            <a:off x="310674" y="8020970"/>
            <a:ext cx="8752679"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65100" indent="-28517" algn="just" defTabSz="457200">
              <a:defRPr sz="1800">
                <a:solidFill>
                  <a:srgbClr val="363636"/>
                </a:solidFill>
                <a:latin typeface="Arial Narrow"/>
                <a:ea typeface="Arial Narrow"/>
                <a:cs typeface="Arial Narrow"/>
                <a:sym typeface="Arial Narrow"/>
              </a:defRPr>
            </a:lvl1pPr>
          </a:lstStyle>
          <a:p>
            <a:pPr lvl="0">
              <a:defRPr>
                <a:solidFill>
                  <a:srgbClr val="000000"/>
                </a:solidFill>
              </a:defRPr>
            </a:pPr>
            <a:r>
              <a:rPr>
                <a:solidFill>
                  <a:srgbClr val="363636"/>
                </a:solidFill>
              </a:rPr>
              <a:t>When fully cross-linked, the plastic “becomes elastic if you heat it to boiling temperature, but it won’t melt,” Cleland says. After electron- beam treatment, the plastic is stronger and more heat resistant. It can be heated and stretched into a thin film without ripping. When cooled to room temperature, the cross- linked plastic retains its expanded shape. Place something inside it, such as a Butterball turkey, and apply heat, and the plastic shrinks back down to its original size, resulting in an air-tight wrapping.</a:t>
            </a:r>
            <a:endParaRPr>
              <a:solidFill>
                <a:srgbClr val="363636"/>
              </a:solidFill>
            </a:endParaRPr>
          </a:p>
        </p:txBody>
      </p:sp>
      <p:sp>
        <p:nvSpPr>
          <p:cNvPr id="386" name="Shape 386"/>
          <p:cNvSpPr/>
          <p:nvPr/>
        </p:nvSpPr>
        <p:spPr>
          <a:xfrm>
            <a:off x="338261" y="2538977"/>
            <a:ext cx="9637042" cy="281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defTabSz="457200">
              <a:defRPr sz="1800">
                <a:solidFill>
                  <a:srgbClr val="000000"/>
                </a:solidFill>
              </a:defRPr>
            </a:pPr>
            <a:r>
              <a:rPr b="1" i="1" sz="2900">
                <a:solidFill>
                  <a:srgbClr val="242864"/>
                </a:solidFill>
                <a:latin typeface="Arial Narrow"/>
                <a:ea typeface="Arial Narrow"/>
                <a:cs typeface="Arial Narrow"/>
                <a:sym typeface="Arial Narrow"/>
              </a:rPr>
              <a:t>E-Beam for greener industrial processes</a:t>
            </a:r>
            <a:endParaRPr b="1" i="1" sz="2900">
              <a:solidFill>
                <a:srgbClr val="242864"/>
              </a:solidFill>
              <a:latin typeface="Arial Narrow"/>
              <a:ea typeface="Arial Narrow"/>
              <a:cs typeface="Arial Narrow"/>
              <a:sym typeface="Arial Narrow"/>
            </a:endParaRPr>
          </a:p>
          <a:p>
            <a:pPr lvl="0" marL="229870" indent="-228600" algn="just" defTabSz="457200">
              <a:buSzPct val="100000"/>
              <a:buChar char="•"/>
              <a:defRPr sz="1800">
                <a:solidFill>
                  <a:srgbClr val="000000"/>
                </a:solidFill>
              </a:defRPr>
            </a:pPr>
            <a:r>
              <a:rPr sz="2100">
                <a:solidFill>
                  <a:srgbClr val="363636"/>
                </a:solidFill>
                <a:latin typeface="Arial Narrow"/>
                <a:ea typeface="Arial Narrow"/>
                <a:cs typeface="Arial Narrow"/>
                <a:sym typeface="Arial Narrow"/>
              </a:rPr>
              <a:t>Curing inks (Energy consumption 10% of thermal techniques)</a:t>
            </a:r>
            <a:endParaRPr sz="2100">
              <a:solidFill>
                <a:srgbClr val="363636"/>
              </a:solidFill>
              <a:latin typeface="Arial Narrow"/>
              <a:ea typeface="Arial Narrow"/>
              <a:cs typeface="Arial Narrow"/>
              <a:sym typeface="Arial Narrow"/>
            </a:endParaRPr>
          </a:p>
          <a:p>
            <a:pPr lvl="0" marL="229870" indent="-228600" algn="just" defTabSz="457200">
              <a:buSzPct val="100000"/>
              <a:buChar char="•"/>
              <a:defRPr sz="1800">
                <a:solidFill>
                  <a:srgbClr val="000000"/>
                </a:solidFill>
              </a:defRPr>
            </a:pPr>
            <a:r>
              <a:rPr sz="2100">
                <a:solidFill>
                  <a:srgbClr val="363636"/>
                </a:solidFill>
                <a:latin typeface="Arial Narrow"/>
                <a:ea typeface="Arial Narrow"/>
                <a:cs typeface="Arial Narrow"/>
                <a:sym typeface="Arial Narrow"/>
              </a:rPr>
              <a:t>Strengthening of polyethylene water pipes. </a:t>
            </a:r>
            <a:endParaRPr sz="2100">
              <a:solidFill>
                <a:srgbClr val="363636"/>
              </a:solidFill>
              <a:latin typeface="Arial Narrow"/>
              <a:ea typeface="Arial Narrow"/>
              <a:cs typeface="Arial Narrow"/>
              <a:sym typeface="Arial Narrow"/>
            </a:endParaRPr>
          </a:p>
          <a:p>
            <a:pPr lvl="0" marL="229870" indent="-228600" algn="just" defTabSz="457200">
              <a:buSzPct val="100000"/>
              <a:buChar char="•"/>
              <a:defRPr sz="1800">
                <a:solidFill>
                  <a:srgbClr val="000000"/>
                </a:solidFill>
              </a:defRPr>
            </a:pPr>
            <a:r>
              <a:rPr sz="2100">
                <a:solidFill>
                  <a:srgbClr val="363636"/>
                </a:solidFill>
                <a:latin typeface="Arial Narrow"/>
                <a:ea typeface="Arial Narrow"/>
                <a:cs typeface="Arial Narrow"/>
                <a:sym typeface="Arial Narrow"/>
              </a:rPr>
              <a:t>Using X-ray-cured carbon composites in cars</a:t>
            </a:r>
            <a:endParaRPr sz="2100">
              <a:solidFill>
                <a:srgbClr val="363636"/>
              </a:solidFill>
              <a:latin typeface="Arial Narrow"/>
              <a:ea typeface="Arial Narrow"/>
              <a:cs typeface="Arial Narrow"/>
              <a:sym typeface="Arial Narrow"/>
            </a:endParaRPr>
          </a:p>
          <a:p>
            <a:pPr lvl="0" marL="611856" indent="-228599" algn="just" defTabSz="457200">
              <a:buSzPct val="100000"/>
              <a:buChar char="•"/>
              <a:defRPr sz="1800">
                <a:solidFill>
                  <a:srgbClr val="000000"/>
                </a:solidFill>
              </a:defRPr>
            </a:pPr>
            <a:r>
              <a:rPr sz="2100">
                <a:solidFill>
                  <a:srgbClr val="363636"/>
                </a:solidFill>
                <a:latin typeface="Arial Narrow"/>
                <a:ea typeface="Arial Narrow"/>
                <a:cs typeface="Arial Narrow"/>
                <a:sym typeface="Arial Narrow"/>
              </a:rPr>
              <a:t>reduce vehicle weight by 80% and </a:t>
            </a:r>
            <a:endParaRPr sz="2100">
              <a:solidFill>
                <a:srgbClr val="363636"/>
              </a:solidFill>
              <a:latin typeface="Arial Narrow"/>
              <a:ea typeface="Arial Narrow"/>
              <a:cs typeface="Arial Narrow"/>
              <a:sym typeface="Arial Narrow"/>
            </a:endParaRPr>
          </a:p>
          <a:p>
            <a:pPr lvl="0" marL="611856" indent="-228599" algn="just" defTabSz="457200">
              <a:buSzPct val="100000"/>
              <a:buChar char="•"/>
              <a:defRPr sz="1800">
                <a:solidFill>
                  <a:srgbClr val="000000"/>
                </a:solidFill>
              </a:defRPr>
            </a:pPr>
            <a:r>
              <a:rPr sz="2100">
                <a:solidFill>
                  <a:srgbClr val="363636"/>
                </a:solidFill>
                <a:latin typeface="Arial Narrow"/>
                <a:ea typeface="Arial Narrow"/>
                <a:cs typeface="Arial Narrow"/>
                <a:sym typeface="Arial Narrow"/>
              </a:rPr>
              <a:t>energy consumption by 50%</a:t>
            </a:r>
            <a:endParaRPr sz="2100">
              <a:solidFill>
                <a:srgbClr val="363636"/>
              </a:solidFill>
              <a:latin typeface="Arial Narrow"/>
              <a:ea typeface="Arial Narrow"/>
              <a:cs typeface="Arial Narrow"/>
              <a:sym typeface="Arial Narrow"/>
            </a:endParaRPr>
          </a:p>
          <a:p>
            <a:pPr lvl="0" marL="229870" indent="-228600" algn="just" defTabSz="457200">
              <a:buSzPct val="100000"/>
              <a:buChar char="•"/>
              <a:defRPr sz="1800">
                <a:solidFill>
                  <a:srgbClr val="000000"/>
                </a:solidFill>
              </a:defRPr>
            </a:pPr>
            <a:r>
              <a:rPr sz="2100">
                <a:solidFill>
                  <a:srgbClr val="363636"/>
                </a:solidFill>
                <a:latin typeface="Arial Narrow"/>
                <a:ea typeface="Arial Narrow"/>
                <a:cs typeface="Arial Narrow"/>
                <a:sym typeface="Arial Narrow"/>
              </a:rPr>
              <a:t>Hardening tyres</a:t>
            </a:r>
            <a:endParaRPr sz="2100">
              <a:solidFill>
                <a:srgbClr val="363636"/>
              </a:solidFill>
              <a:latin typeface="Arial Narrow"/>
              <a:ea typeface="Arial Narrow"/>
              <a:cs typeface="Arial Narrow"/>
              <a:sym typeface="Arial Narrow"/>
            </a:endParaRPr>
          </a:p>
          <a:p>
            <a:pPr lvl="0" algn="just" defTabSz="457200">
              <a:defRPr sz="1800">
                <a:solidFill>
                  <a:srgbClr val="000000"/>
                </a:solidFill>
              </a:defRPr>
            </a:pPr>
            <a:endParaRPr b="1" i="1" sz="2000">
              <a:solidFill>
                <a:srgbClr val="444444"/>
              </a:solidFill>
              <a:latin typeface="Arial Narrow"/>
              <a:ea typeface="Arial Narrow"/>
              <a:cs typeface="Arial Narrow"/>
              <a:sym typeface="Arial Narrow"/>
            </a:endParaRPr>
          </a:p>
        </p:txBody>
      </p:sp>
      <p:sp>
        <p:nvSpPr>
          <p:cNvPr id="387" name="Shape 387"/>
          <p:cNvSpPr/>
          <p:nvPr/>
        </p:nvSpPr>
        <p:spPr>
          <a:xfrm>
            <a:off x="410016" y="1415050"/>
            <a:ext cx="7269559" cy="196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defTabSz="457200">
              <a:defRPr sz="1800">
                <a:solidFill>
                  <a:srgbClr val="000000"/>
                </a:solidFill>
              </a:defRPr>
            </a:pPr>
            <a:r>
              <a:rPr b="1" i="1" sz="2900">
                <a:solidFill>
                  <a:srgbClr val="242864"/>
                </a:solidFill>
                <a:latin typeface="Arial Narrow"/>
                <a:ea typeface="Arial Narrow"/>
                <a:cs typeface="Arial Narrow"/>
                <a:sym typeface="Arial Narrow"/>
              </a:rPr>
              <a:t>Ion-beam accelerators for digital electronics</a:t>
            </a:r>
            <a:endParaRPr b="1" i="1" sz="2900">
              <a:solidFill>
                <a:srgbClr val="242864"/>
              </a:solidFill>
              <a:latin typeface="Arial Narrow"/>
              <a:ea typeface="Arial Narrow"/>
              <a:cs typeface="Arial Narrow"/>
              <a:sym typeface="Arial Narrow"/>
            </a:endParaRPr>
          </a:p>
          <a:p>
            <a:pPr lvl="0" marL="165100" indent="-163829" algn="just" defTabSz="457200">
              <a:defRPr sz="1800">
                <a:solidFill>
                  <a:srgbClr val="000000"/>
                </a:solidFill>
              </a:defRPr>
            </a:pPr>
            <a:r>
              <a:rPr sz="2100">
                <a:solidFill>
                  <a:srgbClr val="363636"/>
                </a:solidFill>
                <a:latin typeface="Arial Narrow"/>
                <a:ea typeface="Arial Narrow"/>
                <a:cs typeface="Arial Narrow"/>
                <a:sym typeface="Arial Narrow"/>
              </a:rPr>
              <a:t>Dope sub-microscopic regions of Si or Ge substrates and create junctions to build fast transistors in chips</a:t>
            </a:r>
            <a:endParaRPr sz="2100">
              <a:solidFill>
                <a:srgbClr val="363636"/>
              </a:solidFill>
              <a:latin typeface="Arial Narrow"/>
              <a:ea typeface="Arial Narrow"/>
              <a:cs typeface="Arial Narrow"/>
              <a:sym typeface="Arial Narrow"/>
            </a:endParaRPr>
          </a:p>
          <a:p>
            <a:pPr lvl="0" algn="just" defTabSz="457200">
              <a:defRPr sz="1800">
                <a:solidFill>
                  <a:srgbClr val="000000"/>
                </a:solidFill>
              </a:defRPr>
            </a:pPr>
            <a:endParaRPr b="1" i="1" sz="2900">
              <a:solidFill>
                <a:srgbClr val="242864"/>
              </a:solidFill>
              <a:latin typeface="Arial Narrow"/>
              <a:ea typeface="Arial Narrow"/>
              <a:cs typeface="Arial Narrow"/>
              <a:sym typeface="Arial Narrow"/>
            </a:endParaRP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9" name="Screen Shot 2014-06-02 at 20.22.03.png"/>
          <p:cNvPicPr/>
          <p:nvPr/>
        </p:nvPicPr>
        <p:blipFill>
          <a:blip r:embed="rId2">
            <a:extLst/>
          </a:blip>
          <a:stretch>
            <a:fillRect/>
          </a:stretch>
        </p:blipFill>
        <p:spPr>
          <a:xfrm>
            <a:off x="338466" y="1405017"/>
            <a:ext cx="7548602" cy="4273075"/>
          </a:xfrm>
          <a:prstGeom prst="rect">
            <a:avLst/>
          </a:prstGeom>
          <a:ln w="12700">
            <a:miter lim="400000"/>
          </a:ln>
        </p:spPr>
      </p:pic>
      <p:sp>
        <p:nvSpPr>
          <p:cNvPr id="390" name="Shape 390"/>
          <p:cNvSpPr/>
          <p:nvPr/>
        </p:nvSpPr>
        <p:spPr>
          <a:xfrm>
            <a:off x="236365" y="649985"/>
            <a:ext cx="6851756"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300">
                <a:solidFill>
                  <a:srgbClr val="00397A"/>
                </a:solidFill>
              </a:defRPr>
            </a:lvl1pPr>
          </a:lstStyle>
          <a:p>
            <a:pPr lvl="0">
              <a:defRPr b="0" sz="1800">
                <a:solidFill>
                  <a:srgbClr val="000000"/>
                </a:solidFill>
              </a:defRPr>
            </a:pPr>
            <a:r>
              <a:rPr b="1" sz="4300">
                <a:solidFill>
                  <a:srgbClr val="00397A"/>
                </a:solidFill>
              </a:rPr>
              <a:t>Aplicaciones industriales </a:t>
            </a:r>
          </a:p>
        </p:txBody>
      </p:sp>
      <p:sp>
        <p:nvSpPr>
          <p:cNvPr id="391" name="Shape 391"/>
          <p:cNvSpPr/>
          <p:nvPr/>
        </p:nvSpPr>
        <p:spPr>
          <a:xfrm rot="21600000">
            <a:off x="69188" y="111022"/>
            <a:ext cx="12609561"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800">
                <a:solidFill>
                  <a:srgbClr val="002452"/>
                </a:solidFill>
              </a:defRPr>
            </a:lvl1pPr>
          </a:lstStyle>
          <a:p>
            <a:pPr lvl="0">
              <a:defRPr b="0" sz="1800">
                <a:solidFill>
                  <a:srgbClr val="000000"/>
                </a:solidFill>
              </a:defRPr>
            </a:pPr>
            <a:r>
              <a:rPr b="1" sz="2800">
                <a:solidFill>
                  <a:srgbClr val="002452"/>
                </a:solidFill>
              </a:rPr>
              <a:t>Ejemplos representativos de aplicación de tecnologías derivadas de PP</a:t>
            </a:r>
          </a:p>
        </p:txBody>
      </p:sp>
      <p:grpSp>
        <p:nvGrpSpPr>
          <p:cNvPr id="394" name="Group 394"/>
          <p:cNvGrpSpPr/>
          <p:nvPr/>
        </p:nvGrpSpPr>
        <p:grpSpPr>
          <a:xfrm>
            <a:off x="1361743" y="1284932"/>
            <a:ext cx="11333303" cy="8375371"/>
            <a:chOff x="0" y="0"/>
            <a:chExt cx="11333301" cy="8375370"/>
          </a:xfrm>
        </p:grpSpPr>
        <p:pic>
          <p:nvPicPr>
            <p:cNvPr id="392" name="Screen Shot 2014-06-07 at 08.59.37.png"/>
            <p:cNvPicPr/>
            <p:nvPr/>
          </p:nvPicPr>
          <p:blipFill>
            <a:blip r:embed="rId3">
              <a:extLst/>
            </a:blip>
            <a:stretch>
              <a:fillRect/>
            </a:stretch>
          </p:blipFill>
          <p:spPr>
            <a:xfrm>
              <a:off x="0" y="4384403"/>
              <a:ext cx="10024451" cy="3990968"/>
            </a:xfrm>
            <a:prstGeom prst="rect">
              <a:avLst/>
            </a:prstGeom>
            <a:ln w="12700" cap="flat">
              <a:noFill/>
              <a:miter lim="400000"/>
            </a:ln>
            <a:effectLst/>
          </p:spPr>
        </p:pic>
        <p:sp>
          <p:nvSpPr>
            <p:cNvPr id="393" name="Shape 393"/>
            <p:cNvSpPr/>
            <p:nvPr/>
          </p:nvSpPr>
          <p:spPr>
            <a:xfrm rot="16200000">
              <a:off x="7244656" y="2967997"/>
              <a:ext cx="7056643" cy="1120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algn="l" defTabSz="914400">
                <a:defRPr sz="1800">
                  <a:solidFill>
                    <a:srgbClr val="000000"/>
                  </a:solidFill>
                </a:defRPr>
              </a:pPr>
              <a:r>
                <a:rPr sz="1600">
                  <a:solidFill>
                    <a:srgbClr val="292929"/>
                  </a:solidFill>
                  <a:latin typeface="Arial Narrow Bold"/>
                  <a:ea typeface="Arial Narrow Bold"/>
                  <a:cs typeface="Arial Narrow Bold"/>
                  <a:sym typeface="Arial Narrow Bold"/>
                </a:rPr>
                <a:t>ESGARD: European Steering Group for Accelerator Research and Development</a:t>
              </a:r>
              <a:endParaRPr sz="1600">
                <a:solidFill>
                  <a:srgbClr val="292929"/>
                </a:solidFill>
                <a:latin typeface="Arial Narrow Bold"/>
                <a:ea typeface="Arial Narrow Bold"/>
                <a:cs typeface="Arial Narrow Bold"/>
                <a:sym typeface="Arial Narrow Bold"/>
              </a:endParaRPr>
            </a:p>
            <a:p>
              <a:pPr lvl="0" algn="l" defTabSz="914400">
                <a:defRPr sz="1800">
                  <a:solidFill>
                    <a:srgbClr val="000000"/>
                  </a:solidFill>
                </a:defRPr>
              </a:pPr>
              <a:r>
                <a:rPr>
                  <a:solidFill>
                    <a:srgbClr val="292929"/>
                  </a:solidFill>
                  <a:latin typeface="Arial Narrow Bold"/>
                  <a:ea typeface="Arial Narrow Bold"/>
                  <a:cs typeface="Arial Narrow Bold"/>
                  <a:sym typeface="Arial Narrow Bold"/>
                </a:rPr>
                <a:t>2007 data </a:t>
              </a:r>
              <a:endParaRPr>
                <a:solidFill>
                  <a:srgbClr val="292929"/>
                </a:solidFill>
                <a:latin typeface="Arial Narrow Bold"/>
                <a:ea typeface="Arial Narrow Bold"/>
                <a:cs typeface="Arial Narrow Bold"/>
                <a:sym typeface="Arial Narrow Bold"/>
              </a:endParaRPr>
            </a:p>
            <a:p>
              <a:pPr lvl="0" algn="l" defTabSz="914400">
                <a:defRPr sz="1800">
                  <a:solidFill>
                    <a:srgbClr val="000000"/>
                  </a:solidFill>
                </a:defRPr>
              </a:pPr>
              <a:endParaRPr sz="1600">
                <a:solidFill>
                  <a:srgbClr val="292929"/>
                </a:solidFill>
                <a:latin typeface="Arial Narrow Bold"/>
                <a:ea typeface="Arial Narrow Bold"/>
                <a:cs typeface="Arial Narrow Bold"/>
                <a:sym typeface="Arial Narrow Bold"/>
              </a:endParaRPr>
            </a:p>
            <a:p>
              <a:pPr lvl="0" algn="l" defTabSz="914400">
                <a:defRPr sz="1800">
                  <a:solidFill>
                    <a:srgbClr val="000000"/>
                  </a:solidFill>
                </a:defRPr>
              </a:pPr>
              <a:r>
                <a:rPr>
                  <a:solidFill>
                    <a:srgbClr val="292929"/>
                  </a:solidFill>
                  <a:latin typeface="Arial Narrow Bold"/>
                  <a:ea typeface="Arial Narrow Bold"/>
                  <a:cs typeface="Arial Narrow Bold"/>
                  <a:sym typeface="Arial Narrow Bold"/>
                </a:rPr>
                <a:t>Market growth &gt;= 10%/year </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4"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Shape 396"/>
          <p:cNvSpPr/>
          <p:nvPr/>
        </p:nvSpPr>
        <p:spPr>
          <a:xfrm>
            <a:off x="333981" y="1323877"/>
            <a:ext cx="9272801" cy="49784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900"/>
              </a:spcBef>
              <a:defRPr sz="1800">
                <a:solidFill>
                  <a:srgbClr val="000000"/>
                </a:solidFill>
              </a:defRPr>
            </a:pPr>
            <a:r>
              <a:rPr sz="2100">
                <a:solidFill>
                  <a:srgbClr val="00397A"/>
                </a:solidFill>
              </a:rPr>
              <a:t>Prosperity, security, health, energy, environment. Meeting these 21st-century challenges—and seizing the opportunities they bring—will determine the shape of America’s future. The science and technology of particle accelerators can contribute to our success. Today, besides their role in scientific discovery, particle beams from some 30,000 accelerators are at work worldwide in areas ranging from diagnosing and treating disease to powering industrial processes.</a:t>
            </a:r>
            <a:endParaRPr sz="2100">
              <a:solidFill>
                <a:srgbClr val="00397A"/>
              </a:solidFill>
            </a:endParaRPr>
          </a:p>
          <a:p>
            <a:pPr lvl="0" algn="l">
              <a:spcBef>
                <a:spcPts val="900"/>
              </a:spcBef>
              <a:defRPr sz="1800">
                <a:solidFill>
                  <a:srgbClr val="000000"/>
                </a:solidFill>
              </a:defRPr>
            </a:pPr>
            <a:r>
              <a:rPr sz="2100">
                <a:solidFill>
                  <a:srgbClr val="00397A"/>
                </a:solidFill>
              </a:rPr>
              <a:t>The accelerators of tomorrow promise still greater opportunities. Next-generation particle beams represent </a:t>
            </a:r>
            <a:r>
              <a:rPr b="1" sz="2100">
                <a:solidFill>
                  <a:srgbClr val="00397A"/>
                </a:solidFill>
              </a:rPr>
              <a:t>cheaper, greener alternatives to traditional industrial processes</a:t>
            </a:r>
            <a:r>
              <a:rPr sz="2100">
                <a:solidFill>
                  <a:srgbClr val="00397A"/>
                </a:solidFill>
              </a:rPr>
              <a:t>. They can give us </a:t>
            </a:r>
            <a:r>
              <a:rPr b="1" sz="2100">
                <a:solidFill>
                  <a:srgbClr val="00397A"/>
                </a:solidFill>
              </a:rPr>
              <a:t>clean energy through safer nuclear power, with far less waste</a:t>
            </a:r>
            <a:r>
              <a:rPr sz="2100">
                <a:solidFill>
                  <a:srgbClr val="00397A"/>
                </a:solidFill>
              </a:rPr>
              <a:t>. They can </a:t>
            </a:r>
            <a:r>
              <a:rPr b="1" sz="2100">
                <a:solidFill>
                  <a:srgbClr val="00397A"/>
                </a:solidFill>
              </a:rPr>
              <a:t>clean up polluted air and water</a:t>
            </a:r>
            <a:r>
              <a:rPr sz="2100">
                <a:solidFill>
                  <a:srgbClr val="00397A"/>
                </a:solidFill>
              </a:rPr>
              <a:t>; deliver t</a:t>
            </a:r>
            <a:r>
              <a:rPr b="1" sz="2100">
                <a:solidFill>
                  <a:srgbClr val="00397A"/>
                </a:solidFill>
              </a:rPr>
              <a:t>argeted cancer treatment</a:t>
            </a:r>
            <a:r>
              <a:rPr sz="2100">
                <a:solidFill>
                  <a:srgbClr val="00397A"/>
                </a:solidFill>
              </a:rPr>
              <a:t> with minimal side effects; and contribute to the </a:t>
            </a:r>
            <a:r>
              <a:rPr b="1" sz="2100">
                <a:solidFill>
                  <a:srgbClr val="00397A"/>
                </a:solidFill>
              </a:rPr>
              <a:t>development of new materials</a:t>
            </a:r>
            <a:r>
              <a:rPr sz="2100">
                <a:solidFill>
                  <a:srgbClr val="00397A"/>
                </a:solidFill>
              </a:rPr>
              <a:t>. As tools for </a:t>
            </a:r>
            <a:r>
              <a:rPr b="1" sz="2100">
                <a:solidFill>
                  <a:srgbClr val="00397A"/>
                </a:solidFill>
              </a:rPr>
              <a:t>inspecting cargo and improving the monitoring of test ban compliance</a:t>
            </a:r>
            <a:r>
              <a:rPr sz="2100">
                <a:solidFill>
                  <a:srgbClr val="00397A"/>
                </a:solidFill>
              </a:rPr>
              <a:t>, accelerators can strengthen the nation’s security.</a:t>
            </a:r>
          </a:p>
        </p:txBody>
      </p:sp>
      <p:sp>
        <p:nvSpPr>
          <p:cNvPr id="397" name="Shape 397"/>
          <p:cNvSpPr/>
          <p:nvPr/>
        </p:nvSpPr>
        <p:spPr>
          <a:xfrm>
            <a:off x="5434898" y="8745055"/>
            <a:ext cx="3715673"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solidFill>
                  <a:srgbClr val="000000"/>
                </a:solidFill>
              </a:defRPr>
            </a:pPr>
            <a:r>
              <a:rPr i="1" sz="1600">
                <a:solidFill>
                  <a:srgbClr val="5747C1"/>
                </a:solidFill>
              </a:rPr>
              <a:t>“Accelerators for America” Symposium and Workshop Chairs</a:t>
            </a:r>
            <a:endParaRPr i="1" sz="1600">
              <a:solidFill>
                <a:srgbClr val="5747C1"/>
              </a:solidFill>
            </a:endParaRPr>
          </a:p>
          <a:p>
            <a:pPr lvl="0" algn="l">
              <a:defRPr sz="1800">
                <a:solidFill>
                  <a:srgbClr val="000000"/>
                </a:solidFill>
              </a:defRPr>
            </a:pPr>
            <a:r>
              <a:rPr i="1" sz="1600">
                <a:solidFill>
                  <a:srgbClr val="5747C1"/>
                </a:solidFill>
              </a:rPr>
              <a:t>June 2010</a:t>
            </a:r>
          </a:p>
        </p:txBody>
      </p:sp>
      <p:pic>
        <p:nvPicPr>
          <p:cNvPr id="398" name="Screen Shot 2014-06-07 at 08.46.40.png"/>
          <p:cNvPicPr/>
          <p:nvPr/>
        </p:nvPicPr>
        <p:blipFill>
          <a:blip r:embed="rId2">
            <a:extLst/>
          </a:blip>
          <a:stretch>
            <a:fillRect/>
          </a:stretch>
        </p:blipFill>
        <p:spPr>
          <a:xfrm>
            <a:off x="22567" y="8845492"/>
            <a:ext cx="3267843" cy="971066"/>
          </a:xfrm>
          <a:prstGeom prst="rect">
            <a:avLst/>
          </a:prstGeom>
          <a:ln w="12700">
            <a:miter lim="400000"/>
          </a:ln>
        </p:spPr>
      </p:pic>
      <p:pic>
        <p:nvPicPr>
          <p:cNvPr id="399" name="Screen Shot 2014-06-07 at 08.56.36.png"/>
          <p:cNvPicPr/>
          <p:nvPr/>
        </p:nvPicPr>
        <p:blipFill>
          <a:blip r:embed="rId3">
            <a:extLst/>
          </a:blip>
          <a:stretch>
            <a:fillRect/>
          </a:stretch>
        </p:blipFill>
        <p:spPr>
          <a:xfrm>
            <a:off x="9962306" y="5888480"/>
            <a:ext cx="3044101" cy="3831549"/>
          </a:xfrm>
          <a:prstGeom prst="rect">
            <a:avLst/>
          </a:prstGeom>
          <a:ln w="12700">
            <a:miter lim="400000"/>
          </a:ln>
        </p:spPr>
      </p:pic>
      <p:sp>
        <p:nvSpPr>
          <p:cNvPr id="400" name="Shape 400"/>
          <p:cNvSpPr/>
          <p:nvPr/>
        </p:nvSpPr>
        <p:spPr>
          <a:xfrm>
            <a:off x="333981" y="6392170"/>
            <a:ext cx="9272801" cy="18034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900"/>
              </a:spcBef>
              <a:defRPr sz="1800">
                <a:solidFill>
                  <a:srgbClr val="000000"/>
                </a:solidFill>
              </a:defRPr>
            </a:pPr>
            <a:r>
              <a:rPr b="1" sz="2100">
                <a:solidFill>
                  <a:srgbClr val="5747C1"/>
                </a:solidFill>
              </a:rPr>
              <a:t>Other nations are already applying next-generation accelerator technologies to current-generation issues—and challenging United States leadership in accelerator innovation.</a:t>
            </a:r>
            <a:r>
              <a:rPr sz="2100">
                <a:solidFill>
                  <a:srgbClr val="00397A"/>
                </a:solidFill>
              </a:rPr>
              <a:t> To remain competitive will require a sustained and focused national effort, along with changes in policy.</a:t>
            </a:r>
            <a:endParaRPr sz="2100">
              <a:solidFill>
                <a:srgbClr val="00397A"/>
              </a:solidFill>
            </a:endParaRPr>
          </a:p>
        </p:txBody>
      </p:sp>
      <p:sp>
        <p:nvSpPr>
          <p:cNvPr id="401" name="Shape 401"/>
          <p:cNvSpPr/>
          <p:nvPr/>
        </p:nvSpPr>
        <p:spPr>
          <a:xfrm rot="21600000">
            <a:off x="101488" y="76328"/>
            <a:ext cx="12801824"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b="1" sz="2800">
                <a:solidFill>
                  <a:srgbClr val="00397A"/>
                </a:solidFill>
              </a:defRPr>
            </a:lvl1pPr>
          </a:lstStyle>
          <a:p>
            <a:pPr lvl="0">
              <a:defRPr b="0" sz="1800">
                <a:solidFill>
                  <a:srgbClr val="000000"/>
                </a:solidFill>
              </a:defRPr>
            </a:pPr>
            <a:r>
              <a:rPr b="1" sz="2800">
                <a:solidFill>
                  <a:srgbClr val="00397A"/>
                </a:solidFill>
              </a:rPr>
              <a:t>II.  Ejemplos representativos de tecnologías de interés para otros sectores </a:t>
            </a:r>
          </a:p>
        </p:txBody>
      </p:sp>
      <p:sp>
        <p:nvSpPr>
          <p:cNvPr id="402" name="Shape 402"/>
          <p:cNvSpPr/>
          <p:nvPr/>
        </p:nvSpPr>
        <p:spPr>
          <a:xfrm rot="21600000">
            <a:off x="214504" y="700102"/>
            <a:ext cx="6517359"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b="1" sz="2800">
                <a:solidFill>
                  <a:srgbClr val="00397A"/>
                </a:solidFill>
              </a:defRPr>
            </a:lvl1pPr>
          </a:lstStyle>
          <a:p>
            <a:pPr lvl="0">
              <a:defRPr b="0" sz="1800">
                <a:solidFill>
                  <a:srgbClr val="000000"/>
                </a:solidFill>
              </a:defRPr>
            </a:pPr>
            <a:r>
              <a:rPr b="1" sz="2800">
                <a:solidFill>
                  <a:srgbClr val="00397A"/>
                </a:solidFill>
              </a:rPr>
              <a:t>Resumen: tecnología de aceleradores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0"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4" name="image52.png" descr="SCasKeyTech.tiff"/>
          <p:cNvPicPr/>
          <p:nvPr/>
        </p:nvPicPr>
        <p:blipFill>
          <a:blip r:embed="rId2">
            <a:extLst/>
          </a:blip>
          <a:stretch>
            <a:fillRect/>
          </a:stretch>
        </p:blipFill>
        <p:spPr>
          <a:xfrm>
            <a:off x="2386829" y="101011"/>
            <a:ext cx="10621531" cy="7574434"/>
          </a:xfrm>
          <a:prstGeom prst="rect">
            <a:avLst/>
          </a:prstGeom>
          <a:ln w="12700">
            <a:miter lim="400000"/>
          </a:ln>
        </p:spPr>
      </p:pic>
      <p:sp>
        <p:nvSpPr>
          <p:cNvPr id="405" name="Shape 405"/>
          <p:cNvSpPr/>
          <p:nvPr/>
        </p:nvSpPr>
        <p:spPr>
          <a:xfrm>
            <a:off x="1625604" y="8973401"/>
            <a:ext cx="2661223" cy="561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914400">
              <a:defRPr sz="1800">
                <a:solidFill>
                  <a:srgbClr val="000000"/>
                </a:solidFill>
              </a:defRPr>
            </a:pPr>
            <a:r>
              <a:rPr sz="1600">
                <a:solidFill>
                  <a:srgbClr val="292929"/>
                </a:solidFill>
                <a:latin typeface="Arial Narrow"/>
                <a:ea typeface="Arial Narrow"/>
                <a:cs typeface="Arial Narrow"/>
                <a:sym typeface="Arial Narrow"/>
              </a:rPr>
              <a:t>ILC, a world event</a:t>
            </a:r>
            <a:endParaRPr sz="1600">
              <a:solidFill>
                <a:srgbClr val="292929"/>
              </a:solidFill>
              <a:latin typeface="Arial Narrow"/>
              <a:ea typeface="Arial Narrow"/>
              <a:cs typeface="Arial Narrow"/>
              <a:sym typeface="Arial Narrow"/>
            </a:endParaRPr>
          </a:p>
          <a:p>
            <a:pPr lvl="0" algn="l" defTabSz="914400">
              <a:defRPr sz="1800">
                <a:solidFill>
                  <a:srgbClr val="000000"/>
                </a:solidFill>
              </a:defRPr>
            </a:pPr>
            <a:r>
              <a:rPr sz="1400">
                <a:solidFill>
                  <a:srgbClr val="292929"/>
                </a:solidFill>
                <a:latin typeface="Arial Narrow"/>
                <a:ea typeface="Arial Narrow"/>
                <a:cs typeface="Arial Narrow"/>
                <a:sym typeface="Arial Narrow"/>
              </a:rPr>
              <a:t>Geneva, June 12</a:t>
            </a:r>
            <a:r>
              <a:rPr baseline="30428" sz="1400">
                <a:solidFill>
                  <a:srgbClr val="292929"/>
                </a:solidFill>
                <a:latin typeface="Arial Narrow"/>
                <a:ea typeface="Arial Narrow"/>
                <a:cs typeface="Arial Narrow"/>
                <a:sym typeface="Arial Narrow"/>
              </a:rPr>
              <a:t>th</a:t>
            </a:r>
            <a:r>
              <a:rPr sz="1400">
                <a:solidFill>
                  <a:srgbClr val="292929"/>
                </a:solidFill>
                <a:latin typeface="Arial Narrow"/>
                <a:ea typeface="Arial Narrow"/>
                <a:cs typeface="Arial Narrow"/>
                <a:sym typeface="Arial Narrow"/>
              </a:rPr>
              <a:t>, 2013</a:t>
            </a:r>
          </a:p>
        </p:txBody>
      </p:sp>
      <p:sp>
        <p:nvSpPr>
          <p:cNvPr id="406" name="Shape 406"/>
          <p:cNvSpPr/>
          <p:nvPr>
            <p:ph type="sldNum" sz="quarter" idx="2"/>
          </p:nvPr>
        </p:nvSpPr>
        <p:spPr>
          <a:xfrm>
            <a:off x="12221352" y="9492291"/>
            <a:ext cx="282223" cy="147830"/>
          </a:xfrm>
          <a:prstGeom prst="rect">
            <a:avLst/>
          </a:prstGeom>
          <a:extLst>
            <a:ext uri="{C572A759-6A51-4108-AA02-DFA0A04FC94B}">
              <ma14:wrappingTextBoxFlag xmlns:ma14="http://schemas.microsoft.com/office/mac/drawingml/2011/main" val="1"/>
            </a:ext>
          </a:extLst>
        </p:spPr>
        <p:txBody>
          <a:bodyPr wrap="square">
            <a:normAutofit fontScale="100000" lnSpcReduction="0"/>
          </a:bodyPr>
          <a:lstStyle/>
          <a:p>
            <a:pPr lvl="0">
              <a:defRPr sz="1800">
                <a:solidFill>
                  <a:srgbClr val="000000"/>
                </a:solidFill>
              </a:defRPr>
            </a:pPr>
            <a:fld id="{86CB4B4D-7CA3-9044-876B-883B54F8677D}" type="slidenum">
              <a:rPr sz="1100">
                <a:solidFill>
                  <a:srgbClr val="292929"/>
                </a:solidFill>
              </a:rPr>
            </a:fld>
          </a:p>
        </p:txBody>
      </p:sp>
      <p:pic>
        <p:nvPicPr>
          <p:cNvPr id="407" name="image49.png" descr="SCDiscovery.tiff"/>
          <p:cNvPicPr/>
          <p:nvPr/>
        </p:nvPicPr>
        <p:blipFill>
          <a:blip r:embed="rId3">
            <a:extLst/>
          </a:blip>
          <a:stretch>
            <a:fillRect/>
          </a:stretch>
        </p:blipFill>
        <p:spPr>
          <a:xfrm>
            <a:off x="67880" y="105073"/>
            <a:ext cx="2446957" cy="3721415"/>
          </a:xfrm>
          <a:prstGeom prst="rect">
            <a:avLst/>
          </a:prstGeom>
          <a:ln w="12700">
            <a:miter lim="400000"/>
          </a:ln>
        </p:spPr>
      </p:pic>
      <p:sp>
        <p:nvSpPr>
          <p:cNvPr id="408" name="Shape 408"/>
          <p:cNvSpPr/>
          <p:nvPr/>
        </p:nvSpPr>
        <p:spPr>
          <a:xfrm>
            <a:off x="270787" y="3885715"/>
            <a:ext cx="2677886" cy="790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914400">
              <a:defRPr sz="1800">
                <a:solidFill>
                  <a:srgbClr val="000000"/>
                </a:solidFill>
              </a:defRPr>
            </a:pPr>
            <a:r>
              <a:rPr sz="2200">
                <a:solidFill>
                  <a:srgbClr val="292929"/>
                </a:solidFill>
                <a:latin typeface="Arial Narrow Bold"/>
                <a:ea typeface="Arial Narrow Bold"/>
                <a:cs typeface="Arial Narrow Bold"/>
                <a:sym typeface="Arial Narrow Bold"/>
              </a:rPr>
              <a:t>1911:</a:t>
            </a:r>
            <a:r>
              <a:rPr sz="2200">
                <a:solidFill>
                  <a:srgbClr val="292929"/>
                </a:solidFill>
                <a:latin typeface="Arial Narrow"/>
                <a:ea typeface="Arial Narrow"/>
                <a:cs typeface="Arial Narrow"/>
                <a:sym typeface="Arial Narrow"/>
              </a:rPr>
              <a:t> discovery of superconductivity</a:t>
            </a:r>
          </a:p>
        </p:txBody>
      </p:sp>
      <p:grpSp>
        <p:nvGrpSpPr>
          <p:cNvPr id="411" name="Group 411"/>
          <p:cNvGrpSpPr/>
          <p:nvPr/>
        </p:nvGrpSpPr>
        <p:grpSpPr>
          <a:xfrm>
            <a:off x="95759" y="7166619"/>
            <a:ext cx="3611296" cy="2528389"/>
            <a:chOff x="0" y="0"/>
            <a:chExt cx="3611295" cy="2528387"/>
          </a:xfrm>
        </p:grpSpPr>
        <p:pic>
          <p:nvPicPr>
            <p:cNvPr id="409" name="image50.gif" descr="SCMagnetCoilManufacturer.gif"/>
            <p:cNvPicPr/>
            <p:nvPr/>
          </p:nvPicPr>
          <p:blipFill>
            <a:blip r:embed="rId4">
              <a:extLst/>
            </a:blip>
            <a:stretch>
              <a:fillRect/>
            </a:stretch>
          </p:blipFill>
          <p:spPr>
            <a:xfrm>
              <a:off x="0" y="2205"/>
              <a:ext cx="3608833" cy="2526183"/>
            </a:xfrm>
            <a:prstGeom prst="rect">
              <a:avLst/>
            </a:prstGeom>
            <a:ln w="12700" cap="flat">
              <a:noFill/>
              <a:miter lim="400000"/>
            </a:ln>
            <a:effectLst/>
          </p:spPr>
        </p:pic>
        <p:sp>
          <p:nvSpPr>
            <p:cNvPr id="410" name="Shape 410"/>
            <p:cNvSpPr/>
            <p:nvPr/>
          </p:nvSpPr>
          <p:spPr>
            <a:xfrm>
              <a:off x="449215" y="0"/>
              <a:ext cx="3162081" cy="7904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algn="r" defTabSz="914400">
                <a:defRPr sz="1800">
                  <a:solidFill>
                    <a:srgbClr val="000000"/>
                  </a:solidFill>
                </a:defRPr>
              </a:pPr>
              <a:r>
                <a:rPr sz="2200">
                  <a:solidFill>
                    <a:srgbClr val="FFFFFF"/>
                  </a:solidFill>
                  <a:latin typeface="Arial Narrow Bold"/>
                  <a:ea typeface="Arial Narrow Bold"/>
                  <a:cs typeface="Arial Narrow Bold"/>
                  <a:sym typeface="Arial Narrow Bold"/>
                </a:rPr>
                <a:t>1955: </a:t>
              </a:r>
              <a:r>
                <a:rPr sz="2200">
                  <a:solidFill>
                    <a:srgbClr val="FFFFFF"/>
                  </a:solidFill>
                  <a:latin typeface="Arial Narrow"/>
                  <a:ea typeface="Arial Narrow"/>
                  <a:cs typeface="Arial Narrow"/>
                  <a:sym typeface="Arial Narrow"/>
                </a:rPr>
                <a:t>SC magnet manufacturing for research</a:t>
              </a:r>
            </a:p>
          </p:txBody>
        </p:sp>
      </p:grpSp>
      <p:sp>
        <p:nvSpPr>
          <p:cNvPr id="412" name="Shape 412"/>
          <p:cNvSpPr/>
          <p:nvPr/>
        </p:nvSpPr>
        <p:spPr>
          <a:xfrm>
            <a:off x="10187092" y="4780458"/>
            <a:ext cx="1683678" cy="4602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200">
                <a:solidFill>
                  <a:srgbClr val="292929"/>
                </a:solidFill>
                <a:latin typeface="Arial Narrow Bold"/>
                <a:ea typeface="Arial Narrow Bold"/>
                <a:cs typeface="Arial Narrow Bold"/>
                <a:sym typeface="Arial Narrow Bold"/>
              </a:defRPr>
            </a:lvl1pPr>
          </a:lstStyle>
          <a:p>
            <a:pPr lvl="0">
              <a:defRPr sz="1800">
                <a:solidFill>
                  <a:srgbClr val="000000"/>
                </a:solidFill>
              </a:defRPr>
            </a:pPr>
            <a:r>
              <a:rPr sz="2200">
                <a:solidFill>
                  <a:srgbClr val="292929"/>
                </a:solidFill>
              </a:rPr>
              <a:t>Status in 2013</a:t>
            </a:r>
          </a:p>
        </p:txBody>
      </p:sp>
      <p:grpSp>
        <p:nvGrpSpPr>
          <p:cNvPr id="415" name="Group 415"/>
          <p:cNvGrpSpPr/>
          <p:nvPr/>
        </p:nvGrpSpPr>
        <p:grpSpPr>
          <a:xfrm>
            <a:off x="3723601" y="7167709"/>
            <a:ext cx="2998330" cy="2533228"/>
            <a:chOff x="0" y="0"/>
            <a:chExt cx="2998329" cy="2533226"/>
          </a:xfrm>
        </p:grpSpPr>
        <p:pic>
          <p:nvPicPr>
            <p:cNvPr id="413" name="image48.jpg" descr="LHC_Accelerator1.jpg"/>
            <p:cNvPicPr/>
            <p:nvPr/>
          </p:nvPicPr>
          <p:blipFill>
            <a:blip r:embed="rId5">
              <a:extLst/>
            </a:blip>
            <a:stretch>
              <a:fillRect/>
            </a:stretch>
          </p:blipFill>
          <p:spPr>
            <a:xfrm>
              <a:off x="0" y="0"/>
              <a:ext cx="2998330" cy="2533227"/>
            </a:xfrm>
            <a:prstGeom prst="rect">
              <a:avLst/>
            </a:prstGeom>
            <a:ln w="12700" cap="flat">
              <a:noFill/>
              <a:miter lim="400000"/>
            </a:ln>
            <a:effectLst/>
          </p:spPr>
        </p:pic>
        <p:sp>
          <p:nvSpPr>
            <p:cNvPr id="414" name="Shape 414"/>
            <p:cNvSpPr/>
            <p:nvPr/>
          </p:nvSpPr>
          <p:spPr>
            <a:xfrm>
              <a:off x="117071" y="45780"/>
              <a:ext cx="2235107"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lvl="0" algn="l" defTabSz="914400">
                <a:defRPr sz="1800">
                  <a:solidFill>
                    <a:srgbClr val="000000"/>
                  </a:solidFill>
                </a:defRPr>
              </a:pPr>
              <a:r>
                <a:rPr sz="2200">
                  <a:solidFill>
                    <a:srgbClr val="FFFFFF"/>
                  </a:solidFill>
                  <a:latin typeface="Arial Narrow Bold"/>
                  <a:ea typeface="Arial Narrow Bold"/>
                  <a:cs typeface="Arial Narrow Bold"/>
                  <a:sym typeface="Arial Narrow Bold"/>
                </a:rPr>
                <a:t>2008: </a:t>
              </a:r>
              <a:r>
                <a:rPr sz="2200">
                  <a:solidFill>
                    <a:srgbClr val="FFFFFF"/>
                  </a:solidFill>
                  <a:latin typeface="Arial Narrow"/>
                  <a:ea typeface="Arial Narrow"/>
                  <a:cs typeface="Arial Narrow"/>
                  <a:sym typeface="Arial Narrow"/>
                </a:rPr>
                <a:t>LHC</a:t>
              </a:r>
            </a:p>
          </p:txBody>
        </p:sp>
      </p:gr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Shape 417"/>
          <p:cNvSpPr/>
          <p:nvPr>
            <p:ph type="sldNum" sz="quarter" idx="2"/>
          </p:nvPr>
        </p:nvSpPr>
        <p:spPr>
          <a:xfrm>
            <a:off x="12221352" y="9492291"/>
            <a:ext cx="282223" cy="147830"/>
          </a:xfrm>
          <a:prstGeom prst="rect">
            <a:avLst/>
          </a:prstGeom>
          <a:extLst>
            <a:ext uri="{C572A759-6A51-4108-AA02-DFA0A04FC94B}">
              <ma14:wrappingTextBoxFlag xmlns:ma14="http://schemas.microsoft.com/office/mac/drawingml/2011/main" val="1"/>
            </a:ext>
          </a:extLst>
        </p:spPr>
        <p:txBody>
          <a:bodyPr wrap="square">
            <a:normAutofit fontScale="100000" lnSpcReduction="0"/>
          </a:bodyPr>
          <a:lstStyle/>
          <a:p>
            <a:pPr lvl="0">
              <a:defRPr sz="1800">
                <a:solidFill>
                  <a:srgbClr val="000000"/>
                </a:solidFill>
              </a:defRPr>
            </a:pPr>
            <a:fld id="{86CB4B4D-7CA3-9044-876B-883B54F8677D}" type="slidenum">
              <a:rPr sz="1100">
                <a:solidFill>
                  <a:srgbClr val="292929"/>
                </a:solidFill>
              </a:rPr>
            </a:fld>
          </a:p>
        </p:txBody>
      </p:sp>
      <p:pic>
        <p:nvPicPr>
          <p:cNvPr id="418" name="image51.png" descr="SCMarketMaturity.tiff"/>
          <p:cNvPicPr/>
          <p:nvPr/>
        </p:nvPicPr>
        <p:blipFill>
          <a:blip r:embed="rId2">
            <a:extLst/>
          </a:blip>
          <a:stretch>
            <a:fillRect/>
          </a:stretch>
        </p:blipFill>
        <p:spPr>
          <a:xfrm>
            <a:off x="848824" y="692812"/>
            <a:ext cx="11095498" cy="7790969"/>
          </a:xfrm>
          <a:prstGeom prst="rect">
            <a:avLst/>
          </a:prstGeom>
          <a:ln w="12700">
            <a:miter lim="400000"/>
          </a:ln>
        </p:spPr>
      </p:pic>
      <p:sp>
        <p:nvSpPr>
          <p:cNvPr id="419" name="Shape 419"/>
          <p:cNvSpPr/>
          <p:nvPr/>
        </p:nvSpPr>
        <p:spPr>
          <a:xfrm>
            <a:off x="10619654" y="566456"/>
            <a:ext cx="1683679" cy="4602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2200">
                <a:solidFill>
                  <a:srgbClr val="292929"/>
                </a:solidFill>
                <a:latin typeface="Arial Narrow Bold"/>
                <a:ea typeface="Arial Narrow Bold"/>
                <a:cs typeface="Arial Narrow Bold"/>
                <a:sym typeface="Arial Narrow Bold"/>
              </a:defRPr>
            </a:lvl1pPr>
          </a:lstStyle>
          <a:p>
            <a:pPr lvl="0">
              <a:defRPr sz="1800">
                <a:solidFill>
                  <a:srgbClr val="000000"/>
                </a:solidFill>
              </a:defRPr>
            </a:pPr>
            <a:r>
              <a:rPr sz="2200">
                <a:solidFill>
                  <a:srgbClr val="292929"/>
                </a:solidFill>
              </a:rPr>
              <a:t>Status in 2013</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117" name="Shape 117"/>
          <p:cNvSpPr/>
          <p:nvPr/>
        </p:nvSpPr>
        <p:spPr>
          <a:xfrm rot="21600000">
            <a:off x="350143" y="2293107"/>
            <a:ext cx="11914758"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Los dimensión de los retos tecnológicos son proporcionales al tamaño de los sistemas de aceleración y medida requeridos para poner en marcha los experimentos. </a:t>
            </a:r>
          </a:p>
        </p:txBody>
      </p:sp>
      <p:pic>
        <p:nvPicPr>
          <p:cNvPr id="118" name="Screen Shot 2014-06-04 at 19.42.23.png"/>
          <p:cNvPicPr/>
          <p:nvPr/>
        </p:nvPicPr>
        <p:blipFill>
          <a:blip r:embed="rId2">
            <a:extLst/>
          </a:blip>
          <a:stretch>
            <a:fillRect/>
          </a:stretch>
        </p:blipFill>
        <p:spPr>
          <a:xfrm>
            <a:off x="6271181" y="6160535"/>
            <a:ext cx="7284168" cy="4188606"/>
          </a:xfrm>
          <a:prstGeom prst="rect">
            <a:avLst/>
          </a:prstGeom>
          <a:ln w="12700">
            <a:miter lim="400000"/>
          </a:ln>
        </p:spPr>
      </p:pic>
      <p:pic>
        <p:nvPicPr>
          <p:cNvPr id="119" name="Screen Shot 2014-06-04 at 19.41.53.png"/>
          <p:cNvPicPr/>
          <p:nvPr/>
        </p:nvPicPr>
        <p:blipFill>
          <a:blip r:embed="rId3">
            <a:extLst/>
          </a:blip>
          <a:stretch>
            <a:fillRect/>
          </a:stretch>
        </p:blipFill>
        <p:spPr>
          <a:xfrm>
            <a:off x="135012" y="6804805"/>
            <a:ext cx="4654606" cy="2900066"/>
          </a:xfrm>
          <a:prstGeom prst="rect">
            <a:avLst/>
          </a:prstGeom>
          <a:ln w="12700">
            <a:miter lim="400000"/>
          </a:ln>
        </p:spPr>
      </p:pic>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Shape 421"/>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computación: </a:t>
            </a:r>
          </a:p>
        </p:txBody>
      </p:sp>
      <p:sp>
        <p:nvSpPr>
          <p:cNvPr id="422" name="Shape 422"/>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423" name="Shape 423"/>
          <p:cNvSpPr/>
          <p:nvPr/>
        </p:nvSpPr>
        <p:spPr>
          <a:xfrm rot="21600000">
            <a:off x="638447" y="1774966"/>
            <a:ext cx="7947179"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Códigos de simulación: FLUKA, GEANT4</a:t>
            </a:r>
          </a:p>
        </p:txBody>
      </p:sp>
      <p:sp>
        <p:nvSpPr>
          <p:cNvPr id="424" name="Shape 424"/>
          <p:cNvSpPr/>
          <p:nvPr/>
        </p:nvSpPr>
        <p:spPr>
          <a:xfrm>
            <a:off x="391724" y="2222721"/>
            <a:ext cx="12607432" cy="866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650240">
              <a:buFont typeface="Wingdings"/>
              <a:defRPr sz="1800">
                <a:solidFill>
                  <a:srgbClr val="000000"/>
                </a:solidFill>
              </a:defRPr>
            </a:pPr>
            <a:r>
              <a:rPr sz="2400">
                <a:latin typeface="Helvetica"/>
                <a:ea typeface="Helvetica"/>
                <a:cs typeface="Helvetica"/>
                <a:sym typeface="Helvetica"/>
              </a:rPr>
              <a:t>Aplicaciones Física del Espacio, Física Nuclear,  Física Médica, Electrónica, Protección Radiológica, …</a:t>
            </a:r>
            <a:r>
              <a:rPr sz="2400">
                <a:latin typeface="Helvetica"/>
                <a:ea typeface="Helvetica"/>
                <a:cs typeface="Helvetica"/>
                <a:sym typeface="Helvetica"/>
              </a:rPr>
              <a:t> Hoy día es la herramienta de simulación Monte Carlo más usada</a:t>
            </a:r>
          </a:p>
        </p:txBody>
      </p:sp>
      <p:pic>
        <p:nvPicPr>
          <p:cNvPr id="425" name="image.png"/>
          <p:cNvPicPr/>
          <p:nvPr/>
        </p:nvPicPr>
        <p:blipFill>
          <a:blip r:embed="rId2">
            <a:extLst/>
          </a:blip>
          <a:stretch>
            <a:fillRect/>
          </a:stretch>
        </p:blipFill>
        <p:spPr>
          <a:xfrm>
            <a:off x="12417" y="6304596"/>
            <a:ext cx="3833708" cy="3454401"/>
          </a:xfrm>
          <a:prstGeom prst="rect">
            <a:avLst/>
          </a:prstGeom>
          <a:ln w="12700">
            <a:miter lim="400000"/>
          </a:ln>
        </p:spPr>
      </p:pic>
      <p:sp>
        <p:nvSpPr>
          <p:cNvPr id="426" name="Shape 426"/>
          <p:cNvSpPr/>
          <p:nvPr/>
        </p:nvSpPr>
        <p:spPr>
          <a:xfrm>
            <a:off x="16933" y="7094819"/>
            <a:ext cx="3829192" cy="4602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650240">
              <a:defRPr b="1" sz="1800">
                <a:solidFill>
                  <a:srgbClr val="FF0000"/>
                </a:solidFill>
                <a:latin typeface="Arial Black"/>
                <a:ea typeface="Arial Black"/>
                <a:cs typeface="Arial Black"/>
                <a:sym typeface="Arial Black"/>
              </a:defRPr>
            </a:lvl1pPr>
          </a:lstStyle>
          <a:p>
            <a:pPr lvl="0">
              <a:defRPr b="0">
                <a:solidFill>
                  <a:srgbClr val="000000"/>
                </a:solidFill>
              </a:defRPr>
            </a:pPr>
            <a:r>
              <a:rPr b="1">
                <a:solidFill>
                  <a:srgbClr val="FF0000"/>
                </a:solidFill>
              </a:rPr>
              <a:t>Ondas gravitacionales</a:t>
            </a:r>
          </a:p>
        </p:txBody>
      </p:sp>
      <p:pic>
        <p:nvPicPr>
          <p:cNvPr id="427" name="grb970228.png" descr="grb970228"/>
          <p:cNvPicPr/>
          <p:nvPr/>
        </p:nvPicPr>
        <p:blipFill>
          <a:blip r:embed="rId3">
            <a:extLst/>
          </a:blip>
          <a:stretch>
            <a:fillRect/>
          </a:stretch>
        </p:blipFill>
        <p:spPr>
          <a:xfrm>
            <a:off x="12417" y="3685574"/>
            <a:ext cx="3833708" cy="3197015"/>
          </a:xfrm>
          <a:prstGeom prst="rect">
            <a:avLst/>
          </a:prstGeom>
          <a:ln w="12700">
            <a:miter lim="400000"/>
          </a:ln>
        </p:spPr>
      </p:pic>
      <p:sp>
        <p:nvSpPr>
          <p:cNvPr id="428" name="Shape 428"/>
          <p:cNvSpPr/>
          <p:nvPr/>
        </p:nvSpPr>
        <p:spPr>
          <a:xfrm>
            <a:off x="1116470" y="3306267"/>
            <a:ext cx="1560449" cy="4602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650240">
              <a:defRPr sz="1800">
                <a:solidFill>
                  <a:srgbClr val="000000"/>
                </a:solidFill>
              </a:defRPr>
            </a:pPr>
            <a:r>
              <a:rPr>
                <a:solidFill>
                  <a:srgbClr val="FF0000"/>
                </a:solidFill>
                <a:latin typeface="Symbol"/>
                <a:ea typeface="Symbol"/>
                <a:cs typeface="Symbol"/>
                <a:sym typeface="Symbol"/>
              </a:rPr>
              <a:t>γ </a:t>
            </a:r>
            <a:r>
              <a:rPr b="1">
                <a:solidFill>
                  <a:srgbClr val="FF0000"/>
                </a:solidFill>
                <a:latin typeface="Arial Black"/>
                <a:ea typeface="Arial Black"/>
                <a:cs typeface="Arial Black"/>
                <a:sym typeface="Arial Black"/>
              </a:rPr>
              <a:t>ray bursts</a:t>
            </a:r>
          </a:p>
        </p:txBody>
      </p:sp>
      <p:pic>
        <p:nvPicPr>
          <p:cNvPr id="429" name="image.png"/>
          <p:cNvPicPr/>
          <p:nvPr/>
        </p:nvPicPr>
        <p:blipFill>
          <a:blip r:embed="rId4">
            <a:extLst/>
          </a:blip>
          <a:stretch>
            <a:fillRect/>
          </a:stretch>
        </p:blipFill>
        <p:spPr>
          <a:xfrm>
            <a:off x="4471529" y="3613325"/>
            <a:ext cx="3454401" cy="3102188"/>
          </a:xfrm>
          <a:prstGeom prst="rect">
            <a:avLst/>
          </a:prstGeom>
          <a:ln w="12700">
            <a:miter lim="400000"/>
          </a:ln>
        </p:spPr>
      </p:pic>
      <p:sp>
        <p:nvSpPr>
          <p:cNvPr id="430" name="Shape 430"/>
          <p:cNvSpPr/>
          <p:nvPr/>
        </p:nvSpPr>
        <p:spPr>
          <a:xfrm>
            <a:off x="4676986" y="3407867"/>
            <a:ext cx="2619733" cy="4602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b="1" sz="1800">
                <a:solidFill>
                  <a:srgbClr val="FF0000"/>
                </a:solidFill>
                <a:latin typeface="Arial Black"/>
                <a:ea typeface="Arial Black"/>
                <a:cs typeface="Arial Black"/>
                <a:sym typeface="Arial Black"/>
              </a:defRPr>
            </a:lvl1pPr>
          </a:lstStyle>
          <a:p>
            <a:pPr lvl="0">
              <a:defRPr b="0">
                <a:solidFill>
                  <a:srgbClr val="000000"/>
                </a:solidFill>
              </a:defRPr>
            </a:pPr>
            <a:r>
              <a:rPr b="1">
                <a:solidFill>
                  <a:srgbClr val="FF0000"/>
                </a:solidFill>
              </a:rPr>
              <a:t>Detección de minas</a:t>
            </a:r>
          </a:p>
        </p:txBody>
      </p:sp>
      <p:grpSp>
        <p:nvGrpSpPr>
          <p:cNvPr id="433" name="Group 433"/>
          <p:cNvGrpSpPr/>
          <p:nvPr/>
        </p:nvGrpSpPr>
        <p:grpSpPr>
          <a:xfrm>
            <a:off x="8862906" y="3918125"/>
            <a:ext cx="3291841" cy="3271521"/>
            <a:chOff x="0" y="0"/>
            <a:chExt cx="3291840" cy="3271519"/>
          </a:xfrm>
        </p:grpSpPr>
        <p:pic>
          <p:nvPicPr>
            <p:cNvPr id="431" name="image.jpg"/>
            <p:cNvPicPr/>
            <p:nvPr/>
          </p:nvPicPr>
          <p:blipFill>
            <a:blip r:embed="rId5">
              <a:extLst/>
            </a:blip>
            <a:stretch>
              <a:fillRect/>
            </a:stretch>
          </p:blipFill>
          <p:spPr>
            <a:xfrm>
              <a:off x="-1" y="103240"/>
              <a:ext cx="3280739" cy="3168280"/>
            </a:xfrm>
            <a:prstGeom prst="rect">
              <a:avLst/>
            </a:prstGeom>
            <a:ln w="12700" cap="flat">
              <a:noFill/>
              <a:miter lim="400000"/>
            </a:ln>
            <a:effectLst/>
          </p:spPr>
        </p:pic>
        <p:sp>
          <p:nvSpPr>
            <p:cNvPr id="432" name="Shape 432"/>
            <p:cNvSpPr/>
            <p:nvPr/>
          </p:nvSpPr>
          <p:spPr>
            <a:xfrm>
              <a:off x="11102" y="0"/>
              <a:ext cx="3280739" cy="3168280"/>
            </a:xfrm>
            <a:prstGeom prst="roundRect">
              <a:avLst>
                <a:gd name="adj" fmla="val 39"/>
              </a:avLst>
            </a:prstGeom>
            <a:noFill/>
            <a:ln w="38100" cap="flat">
              <a:solidFill>
                <a:srgbClr val="CC0000"/>
              </a:solidFill>
              <a:prstDash val="solid"/>
              <a:round/>
            </a:ln>
            <a:effectLst/>
          </p:spPr>
          <p:txBody>
            <a:bodyPr wrap="square" lIns="65023" tIns="65023" rIns="65023" bIns="65023" numCol="1" anchor="ctr">
              <a:noAutofit/>
            </a:bodyPr>
            <a:lstStyle/>
            <a:p>
              <a:pPr lvl="0" algn="l" defTabSz="650240">
                <a:defRPr sz="3400">
                  <a:solidFill>
                    <a:srgbClr val="333399"/>
                  </a:solidFill>
                  <a:latin typeface="Freestyle Script"/>
                  <a:ea typeface="Freestyle Script"/>
                  <a:cs typeface="Freestyle Script"/>
                  <a:sym typeface="Freestyle Script"/>
                </a:defRPr>
              </a:pPr>
            </a:p>
          </p:txBody>
        </p:sp>
      </p:grpSp>
      <p:sp>
        <p:nvSpPr>
          <p:cNvPr id="434" name="Shape 434"/>
          <p:cNvSpPr/>
          <p:nvPr/>
        </p:nvSpPr>
        <p:spPr>
          <a:xfrm rot="900000">
            <a:off x="9850800" y="4234330"/>
            <a:ext cx="813062"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i="1" sz="1400">
                <a:solidFill>
                  <a:srgbClr val="FFFFCC"/>
                </a:solidFill>
                <a:latin typeface="Bookman"/>
                <a:ea typeface="Bookman"/>
                <a:cs typeface="Bookman"/>
                <a:sym typeface="Bookman"/>
              </a:defRPr>
            </a:lvl1pPr>
          </a:lstStyle>
          <a:p>
            <a:pPr lvl="0">
              <a:defRPr b="0" i="0" sz="1800">
                <a:solidFill>
                  <a:srgbClr val="000000"/>
                </a:solidFill>
              </a:defRPr>
            </a:pPr>
            <a:r>
              <a:rPr b="1" i="1" sz="1400">
                <a:solidFill>
                  <a:srgbClr val="FFFFCC"/>
                </a:solidFill>
              </a:rPr>
              <a:t>Radfet #2</a:t>
            </a:r>
          </a:p>
        </p:txBody>
      </p:sp>
      <p:sp>
        <p:nvSpPr>
          <p:cNvPr id="435" name="Shape 435"/>
          <p:cNvSpPr/>
          <p:nvPr/>
        </p:nvSpPr>
        <p:spPr>
          <a:xfrm rot="900000">
            <a:off x="11146467" y="4530052"/>
            <a:ext cx="813061"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i="1" sz="1400">
                <a:solidFill>
                  <a:srgbClr val="FFFFCC"/>
                </a:solidFill>
                <a:latin typeface="Bookman"/>
                <a:ea typeface="Bookman"/>
                <a:cs typeface="Bookman"/>
                <a:sym typeface="Bookman"/>
              </a:defRPr>
            </a:lvl1pPr>
          </a:lstStyle>
          <a:p>
            <a:pPr lvl="0">
              <a:defRPr b="0" i="0" sz="1800">
                <a:solidFill>
                  <a:srgbClr val="000000"/>
                </a:solidFill>
              </a:defRPr>
            </a:pPr>
            <a:r>
              <a:rPr b="1" i="1" sz="1400">
                <a:solidFill>
                  <a:srgbClr val="FFFFCC"/>
                </a:solidFill>
              </a:rPr>
              <a:t>Radfet #4</a:t>
            </a:r>
          </a:p>
        </p:txBody>
      </p:sp>
      <p:sp>
        <p:nvSpPr>
          <p:cNvPr id="436" name="Shape 436"/>
          <p:cNvSpPr/>
          <p:nvPr/>
        </p:nvSpPr>
        <p:spPr>
          <a:xfrm rot="900000">
            <a:off x="10053020" y="5535379"/>
            <a:ext cx="1010830"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i="1" sz="1400">
                <a:solidFill>
                  <a:srgbClr val="FFFFCC"/>
                </a:solidFill>
                <a:latin typeface="Bookman"/>
                <a:ea typeface="Bookman"/>
                <a:cs typeface="Bookman"/>
                <a:sym typeface="Bookman"/>
              </a:defRPr>
            </a:lvl1pPr>
          </a:lstStyle>
          <a:p>
            <a:pPr lvl="0">
              <a:defRPr b="0" i="0" sz="1800">
                <a:solidFill>
                  <a:srgbClr val="000000"/>
                </a:solidFill>
              </a:defRPr>
            </a:pPr>
            <a:r>
              <a:rPr b="1" i="1" sz="1400">
                <a:solidFill>
                  <a:srgbClr val="FFFFCC"/>
                </a:solidFill>
              </a:rPr>
              <a:t>Radfet #1#3</a:t>
            </a:r>
          </a:p>
        </p:txBody>
      </p:sp>
      <p:sp>
        <p:nvSpPr>
          <p:cNvPr id="437" name="Shape 437"/>
          <p:cNvSpPr/>
          <p:nvPr/>
        </p:nvSpPr>
        <p:spPr>
          <a:xfrm rot="900000">
            <a:off x="9536598" y="4517746"/>
            <a:ext cx="580480"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sz="1200">
                <a:solidFill>
                  <a:srgbClr val="FFFF00"/>
                </a:solidFill>
                <a:latin typeface="Bookman"/>
                <a:ea typeface="Bookman"/>
                <a:cs typeface="Bookman"/>
                <a:sym typeface="Bookman"/>
              </a:defRPr>
            </a:lvl1pPr>
          </a:lstStyle>
          <a:p>
            <a:pPr lvl="0">
              <a:defRPr b="0" sz="1800">
                <a:solidFill>
                  <a:srgbClr val="000000"/>
                </a:solidFill>
              </a:defRPr>
            </a:pPr>
            <a:r>
              <a:rPr b="1" sz="1200">
                <a:solidFill>
                  <a:srgbClr val="FFFF00"/>
                </a:solidFill>
              </a:rPr>
              <a:t>S300/50</a:t>
            </a:r>
          </a:p>
        </p:txBody>
      </p:sp>
      <p:sp>
        <p:nvSpPr>
          <p:cNvPr id="438" name="Shape 438"/>
          <p:cNvSpPr/>
          <p:nvPr/>
        </p:nvSpPr>
        <p:spPr>
          <a:xfrm rot="900000">
            <a:off x="10231936" y="4701059"/>
            <a:ext cx="597372"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sz="1200">
                <a:solidFill>
                  <a:srgbClr val="FFFF00"/>
                </a:solidFill>
                <a:latin typeface="Bookman"/>
                <a:ea typeface="Bookman"/>
                <a:cs typeface="Bookman"/>
                <a:sym typeface="Bookman"/>
              </a:defRPr>
            </a:lvl1pPr>
          </a:lstStyle>
          <a:p>
            <a:pPr lvl="0">
              <a:defRPr b="0" sz="1800">
                <a:solidFill>
                  <a:srgbClr val="000000"/>
                </a:solidFill>
              </a:defRPr>
            </a:pPr>
            <a:r>
              <a:rPr b="1" sz="1200">
                <a:solidFill>
                  <a:srgbClr val="FFFF00"/>
                </a:solidFill>
              </a:rPr>
              <a:t>G300/50</a:t>
            </a:r>
          </a:p>
        </p:txBody>
      </p:sp>
      <p:sp>
        <p:nvSpPr>
          <p:cNvPr id="439" name="Shape 439"/>
          <p:cNvSpPr/>
          <p:nvPr/>
        </p:nvSpPr>
        <p:spPr>
          <a:xfrm rot="900000">
            <a:off x="10647436" y="4799888"/>
            <a:ext cx="588889"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sz="1200">
                <a:solidFill>
                  <a:srgbClr val="FFFF00"/>
                </a:solidFill>
                <a:latin typeface="Bookman"/>
                <a:ea typeface="Bookman"/>
                <a:cs typeface="Bookman"/>
                <a:sym typeface="Bookman"/>
              </a:defRPr>
            </a:lvl1pPr>
          </a:lstStyle>
          <a:p>
            <a:pPr lvl="0">
              <a:defRPr b="0" sz="1800">
                <a:solidFill>
                  <a:srgbClr val="000000"/>
                </a:solidFill>
              </a:defRPr>
            </a:pPr>
            <a:r>
              <a:rPr b="1" sz="1200">
                <a:solidFill>
                  <a:srgbClr val="FFFF00"/>
                </a:solidFill>
              </a:rPr>
              <a:t>D300/50</a:t>
            </a:r>
          </a:p>
        </p:txBody>
      </p:sp>
      <p:sp>
        <p:nvSpPr>
          <p:cNvPr id="440" name="Shape 440"/>
          <p:cNvSpPr/>
          <p:nvPr/>
        </p:nvSpPr>
        <p:spPr>
          <a:xfrm rot="900000">
            <a:off x="9351433" y="5100465"/>
            <a:ext cx="588889"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sz="1200">
                <a:solidFill>
                  <a:srgbClr val="FFFF00"/>
                </a:solidFill>
                <a:latin typeface="Bookman"/>
                <a:ea typeface="Bookman"/>
                <a:cs typeface="Bookman"/>
                <a:sym typeface="Bookman"/>
              </a:defRPr>
            </a:lvl1pPr>
          </a:lstStyle>
          <a:p>
            <a:pPr lvl="0">
              <a:defRPr b="0" sz="1800">
                <a:solidFill>
                  <a:srgbClr val="000000"/>
                </a:solidFill>
              </a:defRPr>
            </a:pPr>
            <a:r>
              <a:rPr b="1" sz="1200">
                <a:solidFill>
                  <a:srgbClr val="FFFF00"/>
                </a:solidFill>
              </a:rPr>
              <a:t>D690/15</a:t>
            </a:r>
          </a:p>
        </p:txBody>
      </p:sp>
      <p:sp>
        <p:nvSpPr>
          <p:cNvPr id="441" name="Shape 441"/>
          <p:cNvSpPr/>
          <p:nvPr/>
        </p:nvSpPr>
        <p:spPr>
          <a:xfrm rot="900000">
            <a:off x="10886240" y="6810999"/>
            <a:ext cx="70743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sz="1200">
                <a:solidFill>
                  <a:srgbClr val="FFFF00"/>
                </a:solidFill>
                <a:latin typeface="Bookman"/>
                <a:ea typeface="Bookman"/>
                <a:cs typeface="Bookman"/>
                <a:sym typeface="Bookman"/>
              </a:defRPr>
            </a:lvl1pPr>
          </a:lstStyle>
          <a:p>
            <a:pPr lvl="0">
              <a:defRPr b="0" sz="1800">
                <a:solidFill>
                  <a:srgbClr val="000000"/>
                </a:solidFill>
              </a:defRPr>
            </a:pPr>
            <a:r>
              <a:rPr b="1" sz="1200">
                <a:solidFill>
                  <a:srgbClr val="FFFF00"/>
                </a:solidFill>
              </a:rPr>
              <a:t>DG300/50</a:t>
            </a:r>
          </a:p>
        </p:txBody>
      </p:sp>
      <p:sp>
        <p:nvSpPr>
          <p:cNvPr id="442" name="Shape 442"/>
          <p:cNvSpPr/>
          <p:nvPr/>
        </p:nvSpPr>
        <p:spPr>
          <a:xfrm rot="900000">
            <a:off x="9179813" y="5692224"/>
            <a:ext cx="597372"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sz="1200">
                <a:solidFill>
                  <a:srgbClr val="FFFF00"/>
                </a:solidFill>
                <a:latin typeface="Bookman"/>
                <a:ea typeface="Bookman"/>
                <a:cs typeface="Bookman"/>
                <a:sym typeface="Bookman"/>
              </a:defRPr>
            </a:lvl1pPr>
          </a:lstStyle>
          <a:p>
            <a:pPr lvl="0">
              <a:defRPr b="0" sz="1800">
                <a:solidFill>
                  <a:srgbClr val="000000"/>
                </a:solidFill>
              </a:defRPr>
            </a:pPr>
            <a:r>
              <a:rPr b="1" sz="1200">
                <a:solidFill>
                  <a:srgbClr val="FFFF00"/>
                </a:solidFill>
              </a:rPr>
              <a:t>G690/15</a:t>
            </a:r>
          </a:p>
        </p:txBody>
      </p:sp>
      <p:sp>
        <p:nvSpPr>
          <p:cNvPr id="443" name="Shape 443"/>
          <p:cNvSpPr/>
          <p:nvPr/>
        </p:nvSpPr>
        <p:spPr>
          <a:xfrm rot="900000">
            <a:off x="8981185" y="6269782"/>
            <a:ext cx="580480"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sz="1200">
                <a:solidFill>
                  <a:srgbClr val="FFFF00"/>
                </a:solidFill>
                <a:latin typeface="Bookman"/>
                <a:ea typeface="Bookman"/>
                <a:cs typeface="Bookman"/>
                <a:sym typeface="Bookman"/>
              </a:defRPr>
            </a:lvl1pPr>
          </a:lstStyle>
          <a:p>
            <a:pPr lvl="0">
              <a:defRPr b="0" sz="1800">
                <a:solidFill>
                  <a:srgbClr val="000000"/>
                </a:solidFill>
              </a:defRPr>
            </a:pPr>
            <a:r>
              <a:rPr b="1" sz="1200">
                <a:solidFill>
                  <a:srgbClr val="FFFF00"/>
                </a:solidFill>
              </a:rPr>
              <a:t>S690/15</a:t>
            </a:r>
          </a:p>
        </p:txBody>
      </p:sp>
      <p:sp>
        <p:nvSpPr>
          <p:cNvPr id="444" name="Shape 444"/>
          <p:cNvSpPr/>
          <p:nvPr/>
        </p:nvSpPr>
        <p:spPr>
          <a:xfrm rot="900000">
            <a:off x="11238453" y="5591798"/>
            <a:ext cx="70743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sz="1200">
                <a:solidFill>
                  <a:srgbClr val="FFFF00"/>
                </a:solidFill>
                <a:latin typeface="Bookman"/>
                <a:ea typeface="Bookman"/>
                <a:cs typeface="Bookman"/>
                <a:sym typeface="Bookman"/>
              </a:defRPr>
            </a:lvl1pPr>
          </a:lstStyle>
          <a:p>
            <a:pPr lvl="0">
              <a:defRPr b="0" sz="1800">
                <a:solidFill>
                  <a:srgbClr val="000000"/>
                </a:solidFill>
              </a:defRPr>
            </a:pPr>
            <a:r>
              <a:rPr b="1" sz="1200">
                <a:solidFill>
                  <a:srgbClr val="FFFF00"/>
                </a:solidFill>
              </a:rPr>
              <a:t>DG690/15</a:t>
            </a:r>
          </a:p>
        </p:txBody>
      </p:sp>
      <p:sp>
        <p:nvSpPr>
          <p:cNvPr id="445" name="Shape 445"/>
          <p:cNvSpPr/>
          <p:nvPr/>
        </p:nvSpPr>
        <p:spPr>
          <a:xfrm rot="900000">
            <a:off x="11490776" y="4966958"/>
            <a:ext cx="34295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sz="1200">
                <a:solidFill>
                  <a:srgbClr val="FFFF00"/>
                </a:solidFill>
                <a:latin typeface="Bookman"/>
                <a:ea typeface="Bookman"/>
                <a:cs typeface="Bookman"/>
                <a:sym typeface="Bookman"/>
              </a:defRPr>
            </a:lvl1pPr>
          </a:lstStyle>
          <a:p>
            <a:pPr lvl="0">
              <a:defRPr b="0" sz="1800">
                <a:solidFill>
                  <a:srgbClr val="000000"/>
                </a:solidFill>
              </a:defRPr>
            </a:pPr>
            <a:r>
              <a:rPr b="1" sz="1200">
                <a:solidFill>
                  <a:srgbClr val="FFFF00"/>
                </a:solidFill>
              </a:rPr>
              <a:t>Bulk</a:t>
            </a:r>
          </a:p>
        </p:txBody>
      </p:sp>
      <p:sp>
        <p:nvSpPr>
          <p:cNvPr id="446" name="Shape 446"/>
          <p:cNvSpPr/>
          <p:nvPr/>
        </p:nvSpPr>
        <p:spPr>
          <a:xfrm rot="900000">
            <a:off x="9736445" y="6434806"/>
            <a:ext cx="342950"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sz="1200">
                <a:solidFill>
                  <a:srgbClr val="FFFF00"/>
                </a:solidFill>
                <a:latin typeface="Bookman"/>
                <a:ea typeface="Bookman"/>
                <a:cs typeface="Bookman"/>
                <a:sym typeface="Bookman"/>
              </a:defRPr>
            </a:lvl1pPr>
          </a:lstStyle>
          <a:p>
            <a:pPr lvl="0">
              <a:defRPr b="0" sz="1800">
                <a:solidFill>
                  <a:srgbClr val="000000"/>
                </a:solidFill>
              </a:defRPr>
            </a:pPr>
            <a:r>
              <a:rPr b="1" sz="1200">
                <a:solidFill>
                  <a:srgbClr val="FFFF00"/>
                </a:solidFill>
              </a:rPr>
              <a:t>Bulk</a:t>
            </a:r>
          </a:p>
        </p:txBody>
      </p:sp>
      <p:sp>
        <p:nvSpPr>
          <p:cNvPr id="447" name="Shape 447"/>
          <p:cNvSpPr/>
          <p:nvPr/>
        </p:nvSpPr>
        <p:spPr>
          <a:xfrm rot="900000">
            <a:off x="10350281" y="6637861"/>
            <a:ext cx="436043"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b="1" sz="1200">
                <a:solidFill>
                  <a:srgbClr val="FFFF00"/>
                </a:solidFill>
                <a:latin typeface="Bookman"/>
                <a:ea typeface="Bookman"/>
                <a:cs typeface="Bookman"/>
                <a:sym typeface="Bookman"/>
              </a:defRPr>
            </a:lvl1pPr>
          </a:lstStyle>
          <a:p>
            <a:pPr lvl="0">
              <a:defRPr b="0" sz="1800">
                <a:solidFill>
                  <a:srgbClr val="000000"/>
                </a:solidFill>
              </a:defRPr>
            </a:pPr>
            <a:r>
              <a:rPr b="1" sz="1200">
                <a:solidFill>
                  <a:srgbClr val="FFFF00"/>
                </a:solidFill>
              </a:rPr>
              <a:t>Diode</a:t>
            </a:r>
          </a:p>
        </p:txBody>
      </p:sp>
      <p:sp>
        <p:nvSpPr>
          <p:cNvPr id="448" name="Shape 448"/>
          <p:cNvSpPr/>
          <p:nvPr/>
        </p:nvSpPr>
        <p:spPr>
          <a:xfrm>
            <a:off x="8874195" y="3482374"/>
            <a:ext cx="3220254" cy="4602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b="1" sz="1800">
                <a:solidFill>
                  <a:srgbClr val="FF0000"/>
                </a:solidFill>
                <a:latin typeface="Arial Black"/>
                <a:ea typeface="Arial Black"/>
                <a:cs typeface="Arial Black"/>
                <a:sym typeface="Arial Black"/>
              </a:defRPr>
            </a:lvl1pPr>
          </a:lstStyle>
          <a:p>
            <a:pPr lvl="0">
              <a:defRPr b="0">
                <a:solidFill>
                  <a:srgbClr val="000000"/>
                </a:solidFill>
              </a:defRPr>
            </a:pPr>
            <a:r>
              <a:rPr b="1">
                <a:solidFill>
                  <a:srgbClr val="FF0000"/>
                </a:solidFill>
              </a:rPr>
              <a:t>Daño a microelectrónica</a:t>
            </a:r>
          </a:p>
        </p:txBody>
      </p:sp>
      <p:pic>
        <p:nvPicPr>
          <p:cNvPr id="449" name="image.png"/>
          <p:cNvPicPr/>
          <p:nvPr/>
        </p:nvPicPr>
        <p:blipFill>
          <a:blip r:embed="rId6">
            <a:extLst/>
          </a:blip>
          <a:stretch>
            <a:fillRect/>
          </a:stretch>
        </p:blipFill>
        <p:spPr>
          <a:xfrm>
            <a:off x="4004168" y="6889361"/>
            <a:ext cx="3948855" cy="2828997"/>
          </a:xfrm>
          <a:prstGeom prst="rect">
            <a:avLst/>
          </a:prstGeom>
          <a:ln w="12700">
            <a:miter lim="400000"/>
          </a:ln>
        </p:spPr>
      </p:pic>
      <p:sp>
        <p:nvSpPr>
          <p:cNvPr id="450" name="Shape 450"/>
          <p:cNvSpPr/>
          <p:nvPr/>
        </p:nvSpPr>
        <p:spPr>
          <a:xfrm>
            <a:off x="4943404" y="6683903"/>
            <a:ext cx="2200484" cy="4602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b="1" sz="1800">
                <a:solidFill>
                  <a:srgbClr val="FF0000"/>
                </a:solidFill>
                <a:latin typeface="Arial Black"/>
                <a:ea typeface="Arial Black"/>
                <a:cs typeface="Arial Black"/>
                <a:sym typeface="Arial Black"/>
              </a:defRPr>
            </a:lvl1pPr>
          </a:lstStyle>
          <a:p>
            <a:pPr lvl="0">
              <a:defRPr b="0">
                <a:solidFill>
                  <a:srgbClr val="000000"/>
                </a:solidFill>
              </a:defRPr>
            </a:pPr>
            <a:r>
              <a:rPr b="1">
                <a:solidFill>
                  <a:srgbClr val="FF0000"/>
                </a:solidFill>
              </a:rPr>
              <a:t>Cálculo de dosis</a:t>
            </a:r>
          </a:p>
        </p:txBody>
      </p:sp>
      <p:pic>
        <p:nvPicPr>
          <p:cNvPr id="451" name="image.png"/>
          <p:cNvPicPr/>
          <p:nvPr/>
        </p:nvPicPr>
        <p:blipFill>
          <a:blip r:embed="rId7">
            <a:extLst/>
          </a:blip>
          <a:stretch>
            <a:fillRect/>
          </a:stretch>
        </p:blipFill>
        <p:spPr>
          <a:xfrm>
            <a:off x="8838070" y="7191903"/>
            <a:ext cx="3625992" cy="3745655"/>
          </a:xfrm>
          <a:prstGeom prst="rect">
            <a:avLst/>
          </a:prstGeom>
          <a:ln w="12700">
            <a:miter lim="400000"/>
          </a:ln>
        </p:spPr>
      </p:pic>
      <p:sp>
        <p:nvSpPr>
          <p:cNvPr id="452" name="Shape 452"/>
          <p:cNvSpPr/>
          <p:nvPr/>
        </p:nvSpPr>
        <p:spPr>
          <a:xfrm>
            <a:off x="8670995" y="9077148"/>
            <a:ext cx="6502402" cy="333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650240">
              <a:defRPr sz="1400">
                <a:solidFill>
                  <a:srgbClr val="7A054A"/>
                </a:solidFill>
                <a:latin typeface="Arial Rounded MT Bold"/>
                <a:ea typeface="Arial Rounded MT Bold"/>
                <a:cs typeface="Arial Rounded MT Bold"/>
                <a:sym typeface="Arial Rounded MT Bold"/>
              </a:defRPr>
            </a:lvl1pPr>
          </a:lstStyle>
          <a:p>
            <a:pPr lvl="0">
              <a:defRPr sz="1800">
                <a:solidFill>
                  <a:srgbClr val="000000"/>
                </a:solidFill>
              </a:defRPr>
            </a:pPr>
            <a:r>
              <a:rPr sz="1400">
                <a:solidFill>
                  <a:srgbClr val="7A054A"/>
                </a:solidFill>
              </a:rPr>
              <a:t>Fragmentos por reacciones nucleares</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4" name="Shape 454"/>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computación: </a:t>
            </a:r>
          </a:p>
        </p:txBody>
      </p:sp>
      <p:sp>
        <p:nvSpPr>
          <p:cNvPr id="455" name="Shape 455"/>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456" name="Shape 456"/>
          <p:cNvSpPr/>
          <p:nvPr/>
        </p:nvSpPr>
        <p:spPr>
          <a:xfrm rot="21600000">
            <a:off x="638447" y="1774966"/>
            <a:ext cx="7947179"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Códigos de simulación: FLUKA, GEANT4</a:t>
            </a:r>
          </a:p>
        </p:txBody>
      </p:sp>
      <p:sp>
        <p:nvSpPr>
          <p:cNvPr id="457" name="Shape 457"/>
          <p:cNvSpPr/>
          <p:nvPr/>
        </p:nvSpPr>
        <p:spPr>
          <a:xfrm rot="21600000">
            <a:off x="571824" y="2608663"/>
            <a:ext cx="5305007" cy="406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2200">
                <a:solidFill>
                  <a:srgbClr val="00397A"/>
                </a:solidFill>
              </a:defRPr>
            </a:lvl1pPr>
          </a:lstStyle>
          <a:p>
            <a:pPr lvl="0">
              <a:defRPr sz="1800">
                <a:solidFill>
                  <a:srgbClr val="000000"/>
                </a:solidFill>
              </a:defRPr>
            </a:pPr>
            <a:r>
              <a:rPr sz="2200">
                <a:solidFill>
                  <a:srgbClr val="00397A"/>
                </a:solidFill>
              </a:rPr>
              <a:t>GEANT4 ha sido utilizado extensamente para misiones espaciales de la ESA. Como ejemplo, dentro de la misión JUICE (JUpiter moons Explorer), se ha utilizado par analizar y optimizar el blidaje de la aeronave. Desarrollos específicos incluyen nuevos modelos para el cálculo de daños de desplazamiento en sus placas solares y trazado de partículas cargadas en la magnetosfera local del satélite Ganimedes   </a:t>
            </a:r>
          </a:p>
        </p:txBody>
      </p:sp>
      <p:pic>
        <p:nvPicPr>
          <p:cNvPr id="458" name="Screen Shot 2014-06-06 at 16.58.07.png"/>
          <p:cNvPicPr/>
          <p:nvPr/>
        </p:nvPicPr>
        <p:blipFill>
          <a:blip r:embed="rId2">
            <a:extLst/>
          </a:blip>
          <a:stretch>
            <a:fillRect/>
          </a:stretch>
        </p:blipFill>
        <p:spPr>
          <a:xfrm>
            <a:off x="-14057" y="7601701"/>
            <a:ext cx="7947179" cy="2184638"/>
          </a:xfrm>
          <a:prstGeom prst="rect">
            <a:avLst/>
          </a:prstGeom>
          <a:ln w="12700">
            <a:miter lim="400000"/>
          </a:ln>
        </p:spPr>
      </p:pic>
      <p:pic>
        <p:nvPicPr>
          <p:cNvPr id="459" name="Screen Shot 2014-06-06 at 17.03.07.png"/>
          <p:cNvPicPr/>
          <p:nvPr/>
        </p:nvPicPr>
        <p:blipFill>
          <a:blip r:embed="rId3">
            <a:extLst/>
          </a:blip>
          <a:stretch>
            <a:fillRect/>
          </a:stretch>
        </p:blipFill>
        <p:spPr>
          <a:xfrm>
            <a:off x="6951503" y="1695022"/>
            <a:ext cx="5892666" cy="4511375"/>
          </a:xfrm>
          <a:prstGeom prst="rect">
            <a:avLst/>
          </a:prstGeom>
          <a:ln w="12700">
            <a:miter lim="400000"/>
          </a:ln>
        </p:spPr>
      </p:pic>
      <p:sp>
        <p:nvSpPr>
          <p:cNvPr id="460" name="Shape 460"/>
          <p:cNvSpPr/>
          <p:nvPr/>
        </p:nvSpPr>
        <p:spPr>
          <a:xfrm>
            <a:off x="6027927" y="6231573"/>
            <a:ext cx="6788735"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r">
              <a:defRPr sz="1800">
                <a:solidFill>
                  <a:srgbClr val="000000"/>
                </a:solidFill>
              </a:defRPr>
            </a:pPr>
            <a:r>
              <a:rPr sz="2100">
                <a:solidFill>
                  <a:srgbClr val="00397A"/>
                </a:solidFill>
              </a:rPr>
              <a:t>XMM-Newton X-ray telescope: the effects of</a:t>
            </a:r>
            <a:endParaRPr sz="2100">
              <a:solidFill>
                <a:srgbClr val="00397A"/>
              </a:solidFill>
            </a:endParaRPr>
          </a:p>
          <a:p>
            <a:pPr lvl="0" algn="r">
              <a:defRPr sz="1800">
                <a:solidFill>
                  <a:srgbClr val="000000"/>
                </a:solidFill>
              </a:defRPr>
            </a:pPr>
            <a:r>
              <a:rPr sz="2100">
                <a:solidFill>
                  <a:srgbClr val="00397A"/>
                </a:solidFill>
              </a:rPr>
              <a:t>the radiation environment on its instruments was</a:t>
            </a:r>
            <a:endParaRPr sz="2100">
              <a:solidFill>
                <a:srgbClr val="00397A"/>
              </a:solidFill>
            </a:endParaRPr>
          </a:p>
          <a:p>
            <a:pPr lvl="0" algn="r">
              <a:defRPr sz="1800">
                <a:solidFill>
                  <a:srgbClr val="000000"/>
                </a:solidFill>
              </a:defRPr>
            </a:pPr>
            <a:r>
              <a:rPr sz="2100">
                <a:solidFill>
                  <a:srgbClr val="00397A"/>
                </a:solidFill>
              </a:rPr>
              <a:t>modelled with Geant4 prior to launch (Courtesy of ESA)</a:t>
            </a:r>
            <a:endParaRPr sz="2100">
              <a:solidFill>
                <a:srgbClr val="00397A"/>
              </a:solidFill>
            </a:endParaRP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2" name="Shape 462"/>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computación: </a:t>
            </a:r>
          </a:p>
        </p:txBody>
      </p:sp>
      <p:sp>
        <p:nvSpPr>
          <p:cNvPr id="463" name="Shape 463"/>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464" name="Shape 464"/>
          <p:cNvSpPr/>
          <p:nvPr/>
        </p:nvSpPr>
        <p:spPr>
          <a:xfrm rot="21600000">
            <a:off x="719550" y="1695970"/>
            <a:ext cx="813141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Computación distribuida: Grid</a:t>
            </a:r>
          </a:p>
        </p:txBody>
      </p:sp>
      <p:sp>
        <p:nvSpPr>
          <p:cNvPr id="465" name="Shape 465"/>
          <p:cNvSpPr/>
          <p:nvPr/>
        </p:nvSpPr>
        <p:spPr>
          <a:xfrm>
            <a:off x="413963" y="7903267"/>
            <a:ext cx="11787117" cy="1450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sz="2200">
                <a:solidFill>
                  <a:srgbClr val="292929"/>
                </a:solidFill>
                <a:latin typeface="Arial Narrow Bold"/>
                <a:ea typeface="Arial Narrow Bold"/>
                <a:cs typeface="Arial Narrow Bold"/>
                <a:sym typeface="Arial Narrow Bold"/>
              </a:defRPr>
            </a:lvl1pPr>
          </a:lstStyle>
          <a:p>
            <a:pPr lvl="0">
              <a:defRPr sz="1800">
                <a:solidFill>
                  <a:srgbClr val="000000"/>
                </a:solidFill>
              </a:defRPr>
            </a:pPr>
            <a:r>
              <a:rPr sz="2200">
                <a:solidFill>
                  <a:srgbClr val="292929"/>
                </a:solidFill>
              </a:rPr>
              <a:t>During April 2006 avian flu was spreading across the world with the potential of turning into a pandemic, a drug to treat the deadly H5N1 strain was needed. Such a task required the huge processing power provided by EGEE, which analysed 300 000 possible drug components for their suitability. This map shows the network of computer centres and their activity during this time.</a:t>
            </a:r>
          </a:p>
        </p:txBody>
      </p:sp>
      <p:pic>
        <p:nvPicPr>
          <p:cNvPr id="466" name="image12.jpg" descr="LHCComputingGrid.jpg"/>
          <p:cNvPicPr/>
          <p:nvPr/>
        </p:nvPicPr>
        <p:blipFill>
          <a:blip r:embed="rId2">
            <a:extLst/>
          </a:blip>
          <a:stretch>
            <a:fillRect/>
          </a:stretch>
        </p:blipFill>
        <p:spPr>
          <a:xfrm>
            <a:off x="2317604" y="2298240"/>
            <a:ext cx="6597866" cy="5461177"/>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8" name="Shape 468"/>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computación: </a:t>
            </a:r>
          </a:p>
        </p:txBody>
      </p:sp>
      <p:sp>
        <p:nvSpPr>
          <p:cNvPr id="469" name="Shape 469"/>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470" name="Shape 470"/>
          <p:cNvSpPr/>
          <p:nvPr/>
        </p:nvSpPr>
        <p:spPr>
          <a:xfrm rot="21600000">
            <a:off x="719550" y="1695970"/>
            <a:ext cx="813141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Computación distribuida: Grid</a:t>
            </a:r>
          </a:p>
        </p:txBody>
      </p:sp>
      <p:sp>
        <p:nvSpPr>
          <p:cNvPr id="471" name="Shape 471"/>
          <p:cNvSpPr/>
          <p:nvPr>
            <p:ph type="body" idx="4294967295"/>
          </p:nvPr>
        </p:nvSpPr>
        <p:spPr>
          <a:xfrm>
            <a:off x="279816" y="2417259"/>
            <a:ext cx="13004800" cy="7281829"/>
          </a:xfrm>
          <a:prstGeom prst="rect">
            <a:avLst/>
          </a:prstGeom>
        </p:spPr>
        <p:txBody>
          <a:bodyPr>
            <a:normAutofit fontScale="100000" lnSpcReduction="0"/>
          </a:bodyPr>
          <a:lstStyle/>
          <a:p>
            <a:pPr lvl="0">
              <a:defRPr b="0" i="0" sz="1800">
                <a:solidFill>
                  <a:srgbClr val="000000"/>
                </a:solidFill>
              </a:defRPr>
            </a:pPr>
            <a:r>
              <a:rPr b="1" i="1" sz="3400">
                <a:solidFill>
                  <a:srgbClr val="1B1B51"/>
                </a:solidFill>
              </a:rPr>
              <a:t>EGEE has promoted grid applications: </a:t>
            </a:r>
            <a:endParaRPr b="1" i="1" sz="3400">
              <a:solidFill>
                <a:srgbClr val="1B1B51"/>
              </a:solidFill>
            </a:endParaRPr>
          </a:p>
          <a:p>
            <a:pPr lvl="1" marL="230505" indent="-228918">
              <a:spcBef>
                <a:spcPts val="1300"/>
              </a:spcBef>
              <a:buClr>
                <a:srgbClr val="185598"/>
              </a:buClr>
              <a:buFontTx/>
              <a:defRPr b="0" i="0" sz="1800">
                <a:solidFill>
                  <a:srgbClr val="000000"/>
                </a:solidFill>
              </a:defRPr>
            </a:pPr>
            <a:r>
              <a:rPr sz="2800">
                <a:solidFill>
                  <a:srgbClr val="292929"/>
                </a:solidFill>
              </a:rPr>
              <a:t>1: CGGVeritas for locating oil reserves, </a:t>
            </a:r>
            <a:endParaRPr sz="2800">
              <a:solidFill>
                <a:srgbClr val="292929"/>
              </a:solidFill>
            </a:endParaRPr>
          </a:p>
          <a:p>
            <a:pPr lvl="1" marL="230505" indent="-228918">
              <a:spcBef>
                <a:spcPts val="1300"/>
              </a:spcBef>
              <a:buClr>
                <a:srgbClr val="185598"/>
              </a:buClr>
              <a:buFontTx/>
              <a:defRPr b="0" i="0" sz="1800">
                <a:solidFill>
                  <a:srgbClr val="000000"/>
                </a:solidFill>
              </a:defRPr>
            </a:pPr>
            <a:r>
              <a:rPr sz="2800">
                <a:solidFill>
                  <a:srgbClr val="292929"/>
                </a:solidFill>
              </a:rPr>
              <a:t>2: Digital Ribbon for computing as a commodity, </a:t>
            </a:r>
            <a:endParaRPr sz="2800">
              <a:solidFill>
                <a:srgbClr val="292929"/>
              </a:solidFill>
            </a:endParaRPr>
          </a:p>
          <a:p>
            <a:pPr lvl="1" marL="230505" indent="-228918">
              <a:spcBef>
                <a:spcPts val="1300"/>
              </a:spcBef>
              <a:buClr>
                <a:srgbClr val="185598"/>
              </a:buClr>
              <a:buFontTx/>
              <a:defRPr b="0" i="0" sz="1800">
                <a:solidFill>
                  <a:srgbClr val="000000"/>
                </a:solidFill>
              </a:defRPr>
            </a:pPr>
            <a:r>
              <a:rPr sz="2800">
                <a:solidFill>
                  <a:srgbClr val="292929"/>
                </a:solidFill>
              </a:rPr>
              <a:t>3: Financial Services for stock Analysis Applications, </a:t>
            </a:r>
            <a:endParaRPr sz="2800">
              <a:solidFill>
                <a:srgbClr val="292929"/>
              </a:solidFill>
            </a:endParaRPr>
          </a:p>
          <a:p>
            <a:pPr lvl="1" marL="230505" indent="-228918">
              <a:spcBef>
                <a:spcPts val="1300"/>
              </a:spcBef>
              <a:buClr>
                <a:srgbClr val="185598"/>
              </a:buClr>
              <a:buFontTx/>
              <a:defRPr b="0" i="0" sz="1800">
                <a:solidFill>
                  <a:srgbClr val="000000"/>
                </a:solidFill>
              </a:defRPr>
            </a:pPr>
            <a:r>
              <a:rPr sz="2800">
                <a:solidFill>
                  <a:srgbClr val="292929"/>
                </a:solidFill>
              </a:rPr>
              <a:t>4: GridVideo for grid-based multimedia applications, </a:t>
            </a:r>
            <a:endParaRPr sz="2800">
              <a:solidFill>
                <a:srgbClr val="292929"/>
              </a:solidFill>
            </a:endParaRPr>
          </a:p>
          <a:p>
            <a:pPr lvl="1" marL="230505" indent="-228918">
              <a:spcBef>
                <a:spcPts val="1300"/>
              </a:spcBef>
              <a:buClr>
                <a:srgbClr val="185598"/>
              </a:buClr>
              <a:buFontTx/>
              <a:defRPr b="0" i="0" sz="1800">
                <a:solidFill>
                  <a:srgbClr val="000000"/>
                </a:solidFill>
              </a:defRPr>
            </a:pPr>
            <a:r>
              <a:rPr sz="2800">
                <a:solidFill>
                  <a:srgbClr val="292929"/>
                </a:solidFill>
              </a:rPr>
              <a:t>5: Health-e-Child for the diagnosis of paediatric diseases, </a:t>
            </a:r>
            <a:endParaRPr sz="2800">
              <a:solidFill>
                <a:srgbClr val="292929"/>
              </a:solidFill>
            </a:endParaRPr>
          </a:p>
          <a:p>
            <a:pPr lvl="1" marL="230505" indent="-228918">
              <a:spcBef>
                <a:spcPts val="1300"/>
              </a:spcBef>
              <a:buClr>
                <a:srgbClr val="185598"/>
              </a:buClr>
              <a:buFontTx/>
              <a:defRPr b="0" i="0" sz="1800">
                <a:solidFill>
                  <a:srgbClr val="000000"/>
                </a:solidFill>
              </a:defRPr>
            </a:pPr>
            <a:r>
              <a:rPr sz="2800">
                <a:solidFill>
                  <a:srgbClr val="292929"/>
                </a:solidFill>
              </a:rPr>
              <a:t>6: Immense Ltd for Creative Media Content Management, </a:t>
            </a:r>
            <a:endParaRPr sz="2800">
              <a:solidFill>
                <a:srgbClr val="292929"/>
              </a:solidFill>
            </a:endParaRPr>
          </a:p>
          <a:p>
            <a:pPr lvl="1" marL="230505" indent="-228918">
              <a:spcBef>
                <a:spcPts val="1300"/>
              </a:spcBef>
              <a:buClr>
                <a:srgbClr val="185598"/>
              </a:buClr>
              <a:buFontTx/>
              <a:defRPr b="0" i="0" sz="1800">
                <a:solidFill>
                  <a:srgbClr val="000000"/>
                </a:solidFill>
              </a:defRPr>
            </a:pPr>
            <a:r>
              <a:rPr sz="2800">
                <a:solidFill>
                  <a:srgbClr val="292929"/>
                </a:solidFill>
              </a:rPr>
              <a:t>7: Phillips Research for scientific simulation, modelling and data mining of healthcare data, </a:t>
            </a:r>
            <a:endParaRPr sz="2800">
              <a:solidFill>
                <a:srgbClr val="292929"/>
              </a:solidFill>
            </a:endParaRPr>
          </a:p>
          <a:p>
            <a:pPr lvl="1" marL="230505" indent="-228918">
              <a:spcBef>
                <a:spcPts val="1300"/>
              </a:spcBef>
              <a:buClr>
                <a:srgbClr val="185598"/>
              </a:buClr>
              <a:buFontTx/>
              <a:defRPr b="0" i="0" sz="1800">
                <a:solidFill>
                  <a:srgbClr val="000000"/>
                </a:solidFill>
              </a:defRPr>
            </a:pPr>
            <a:r>
              <a:rPr sz="2800">
                <a:solidFill>
                  <a:srgbClr val="292929"/>
                </a:solidFill>
              </a:rPr>
              <a:t>8: Total for oil and gas applications </a:t>
            </a:r>
            <a:endParaRPr sz="2800">
              <a:solidFill>
                <a:srgbClr val="292929"/>
              </a:solidFill>
            </a:endParaRPr>
          </a:p>
          <a:p>
            <a:pPr lvl="1" marL="230505" indent="-228918">
              <a:spcBef>
                <a:spcPts val="1300"/>
              </a:spcBef>
              <a:buClr>
                <a:srgbClr val="185598"/>
              </a:buClr>
              <a:buFontTx/>
              <a:defRPr b="0" i="0" sz="1800">
                <a:solidFill>
                  <a:srgbClr val="000000"/>
                </a:solidFill>
              </a:defRPr>
            </a:pPr>
            <a:r>
              <a:rPr sz="2800">
                <a:solidFill>
                  <a:srgbClr val="292929"/>
                </a:solidFill>
              </a:rPr>
              <a:t>9: Wisdom for drug discovery. </a:t>
            </a:r>
            <a:endParaRPr sz="2800">
              <a:solidFill>
                <a:srgbClr val="292929"/>
              </a:solidFill>
            </a:endParaRPr>
          </a:p>
          <a:p>
            <a:pPr lvl="0">
              <a:defRPr b="0" i="0" sz="1800">
                <a:solidFill>
                  <a:srgbClr val="000000"/>
                </a:solidFill>
              </a:defRPr>
            </a:pPr>
            <a:r>
              <a:rPr b="1" i="1" sz="3400">
                <a:solidFill>
                  <a:srgbClr val="1B1B51"/>
                </a:solidFill>
              </a:rPr>
              <a:t>EGI</a:t>
            </a:r>
            <a:r>
              <a:rPr b="1" baseline="30588" i="1" sz="3400">
                <a:solidFill>
                  <a:srgbClr val="1B1B51"/>
                </a:solidFill>
              </a:rPr>
              <a:t>2</a:t>
            </a:r>
            <a:r>
              <a:rPr b="1" i="1" sz="3400">
                <a:solidFill>
                  <a:srgbClr val="1B1B51"/>
                </a:solidFill>
              </a:rPr>
              <a:t>, replacing EGEE offers access to all European researchers from all fields of sciences, ranging for particle physics to humanities.</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3" name="Shape 473"/>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computación: </a:t>
            </a:r>
          </a:p>
        </p:txBody>
      </p:sp>
      <p:sp>
        <p:nvSpPr>
          <p:cNvPr id="474" name="Shape 474"/>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475" name="Shape 475"/>
          <p:cNvSpPr/>
          <p:nvPr/>
        </p:nvSpPr>
        <p:spPr>
          <a:xfrm rot="21600000">
            <a:off x="719550" y="1695970"/>
            <a:ext cx="813141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Computación distribuida: Grid</a:t>
            </a:r>
          </a:p>
        </p:txBody>
      </p:sp>
      <p:pic>
        <p:nvPicPr>
          <p:cNvPr id="476" name="image16.jpg" descr="Slide4.jpg"/>
          <p:cNvPicPr/>
          <p:nvPr/>
        </p:nvPicPr>
        <p:blipFill>
          <a:blip r:embed="rId2">
            <a:extLst/>
          </a:blip>
          <a:stretch>
            <a:fillRect/>
          </a:stretch>
        </p:blipFill>
        <p:spPr>
          <a:xfrm>
            <a:off x="3273602" y="2455201"/>
            <a:ext cx="9731198" cy="7298399"/>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8" name="Shape 478"/>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computación: </a:t>
            </a:r>
          </a:p>
        </p:txBody>
      </p:sp>
      <p:sp>
        <p:nvSpPr>
          <p:cNvPr id="479" name="Shape 479"/>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480" name="Shape 480"/>
          <p:cNvSpPr/>
          <p:nvPr/>
        </p:nvSpPr>
        <p:spPr>
          <a:xfrm rot="21600000">
            <a:off x="719550" y="1695970"/>
            <a:ext cx="813141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Computación distribuida: Grid</a:t>
            </a:r>
          </a:p>
        </p:txBody>
      </p:sp>
      <p:pic>
        <p:nvPicPr>
          <p:cNvPr id="481" name="image14.jpg" descr="Slide2.jpg"/>
          <p:cNvPicPr/>
          <p:nvPr/>
        </p:nvPicPr>
        <p:blipFill>
          <a:blip r:embed="rId2">
            <a:extLst/>
          </a:blip>
          <a:stretch>
            <a:fillRect/>
          </a:stretch>
        </p:blipFill>
        <p:spPr>
          <a:xfrm>
            <a:off x="1966959" y="2334655"/>
            <a:ext cx="9891927" cy="7418945"/>
          </a:xfrm>
          <a:prstGeom prst="rect">
            <a:avLst/>
          </a:prstGeom>
          <a:ln w="12700">
            <a:miter lim="400000"/>
          </a:ln>
        </p:spPr>
      </p:pic>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Shape 483"/>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computación: </a:t>
            </a:r>
          </a:p>
        </p:txBody>
      </p:sp>
      <p:sp>
        <p:nvSpPr>
          <p:cNvPr id="484" name="Shape 484"/>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485" name="Shape 485"/>
          <p:cNvSpPr/>
          <p:nvPr/>
        </p:nvSpPr>
        <p:spPr>
          <a:xfrm rot="21600000">
            <a:off x="719550" y="1695970"/>
            <a:ext cx="813141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Computación distribuida: Grid</a:t>
            </a:r>
          </a:p>
        </p:txBody>
      </p:sp>
      <p:pic>
        <p:nvPicPr>
          <p:cNvPr id="486" name="image17.jpg" descr="Slide7.jpg"/>
          <p:cNvPicPr/>
          <p:nvPr/>
        </p:nvPicPr>
        <p:blipFill>
          <a:blip r:embed="rId2">
            <a:extLst/>
          </a:blip>
          <a:stretch>
            <a:fillRect/>
          </a:stretch>
        </p:blipFill>
        <p:spPr>
          <a:xfrm>
            <a:off x="2457961" y="2083314"/>
            <a:ext cx="10173751" cy="7630313"/>
          </a:xfrm>
          <a:prstGeom prst="rect">
            <a:avLst/>
          </a:prstGeom>
          <a:ln w="12700">
            <a:miter lim="400000"/>
          </a:ln>
        </p:spPr>
      </p:pic>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8" name="Shape 488"/>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computación: </a:t>
            </a:r>
          </a:p>
        </p:txBody>
      </p:sp>
      <p:sp>
        <p:nvSpPr>
          <p:cNvPr id="489" name="Shape 489"/>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490" name="Shape 490"/>
          <p:cNvSpPr/>
          <p:nvPr/>
        </p:nvSpPr>
        <p:spPr>
          <a:xfrm rot="21600000">
            <a:off x="719550" y="1695970"/>
            <a:ext cx="813141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Computación distribuida: Grid</a:t>
            </a:r>
          </a:p>
        </p:txBody>
      </p:sp>
      <p:pic>
        <p:nvPicPr>
          <p:cNvPr id="491" name="image18.jpg" descr="Slide9.jpg"/>
          <p:cNvPicPr/>
          <p:nvPr/>
        </p:nvPicPr>
        <p:blipFill>
          <a:blip r:embed="rId2">
            <a:extLst/>
          </a:blip>
          <a:stretch>
            <a:fillRect/>
          </a:stretch>
        </p:blipFill>
        <p:spPr>
          <a:xfrm>
            <a:off x="3143603" y="2357702"/>
            <a:ext cx="9861197" cy="7395898"/>
          </a:xfrm>
          <a:prstGeom prst="rect">
            <a:avLst/>
          </a:prstGeom>
          <a:ln w="12700">
            <a:miter lim="400000"/>
          </a:ln>
        </p:spPr>
      </p:pic>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3" name="Shape 493"/>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computación: </a:t>
            </a:r>
          </a:p>
        </p:txBody>
      </p:sp>
      <p:sp>
        <p:nvSpPr>
          <p:cNvPr id="494" name="Shape 494"/>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495" name="Shape 495"/>
          <p:cNvSpPr/>
          <p:nvPr/>
        </p:nvSpPr>
        <p:spPr>
          <a:xfrm rot="21600000">
            <a:off x="719550" y="1695970"/>
            <a:ext cx="813141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Computación distribuida: Grid</a:t>
            </a:r>
          </a:p>
        </p:txBody>
      </p:sp>
      <p:sp>
        <p:nvSpPr>
          <p:cNvPr id="496" name="Shape 496"/>
          <p:cNvSpPr/>
          <p:nvPr>
            <p:ph type="body" idx="4294967295"/>
          </p:nvPr>
        </p:nvSpPr>
        <p:spPr>
          <a:xfrm>
            <a:off x="570303" y="4869226"/>
            <a:ext cx="11474437" cy="5398702"/>
          </a:xfrm>
          <a:prstGeom prst="rect">
            <a:avLst/>
          </a:prstGeom>
        </p:spPr>
        <p:txBody>
          <a:bodyPr>
            <a:normAutofit fontScale="100000" lnSpcReduction="0"/>
          </a:bodyPr>
          <a:lstStyle/>
          <a:p>
            <a:pPr lvl="0" marL="109141" indent="-109141">
              <a:defRPr b="0" i="0" sz="1800">
                <a:solidFill>
                  <a:srgbClr val="000000"/>
                </a:solidFill>
              </a:defRPr>
            </a:pPr>
            <a:r>
              <a:rPr b="1" i="1" sz="3000">
                <a:solidFill>
                  <a:srgbClr val="1B1B51"/>
                </a:solidFill>
              </a:rPr>
              <a:t>Objective:</a:t>
            </a:r>
            <a:endParaRPr b="1" i="1" sz="3000">
              <a:solidFill>
                <a:srgbClr val="1B1B51"/>
              </a:solidFill>
            </a:endParaRPr>
          </a:p>
          <a:p>
            <a:pPr lvl="1" marL="197802" indent="-196215">
              <a:spcBef>
                <a:spcPts val="1300"/>
              </a:spcBef>
              <a:buClr>
                <a:srgbClr val="185598"/>
              </a:buClr>
              <a:buFontTx/>
              <a:defRPr b="0" i="0" sz="1800">
                <a:solidFill>
                  <a:srgbClr val="000000"/>
                </a:solidFill>
              </a:defRPr>
            </a:pPr>
            <a:r>
              <a:rPr sz="2400">
                <a:solidFill>
                  <a:srgbClr val="292929"/>
                </a:solidFill>
              </a:rPr>
              <a:t>Transformation from a centralized producer-control network to a distributed and more consumer interactive system</a:t>
            </a:r>
            <a:endParaRPr sz="2400">
              <a:solidFill>
                <a:srgbClr val="292929"/>
              </a:solidFill>
            </a:endParaRPr>
          </a:p>
          <a:p>
            <a:pPr lvl="0" marL="109141" indent="-109141">
              <a:defRPr b="0" i="0" sz="1800">
                <a:solidFill>
                  <a:srgbClr val="000000"/>
                </a:solidFill>
              </a:defRPr>
            </a:pPr>
            <a:r>
              <a:rPr b="1" i="1" sz="3000">
                <a:solidFill>
                  <a:srgbClr val="1B1B51"/>
                </a:solidFill>
              </a:rPr>
              <a:t>Definition: An automated widely distributed two-way flow of electricity and information</a:t>
            </a:r>
            <a:endParaRPr b="1" i="1" sz="3000">
              <a:solidFill>
                <a:srgbClr val="1B1B51"/>
              </a:solidFill>
            </a:endParaRPr>
          </a:p>
          <a:p>
            <a:pPr lvl="1" marL="197802" indent="-196215">
              <a:spcBef>
                <a:spcPts val="1300"/>
              </a:spcBef>
              <a:buClr>
                <a:srgbClr val="185598"/>
              </a:buClr>
              <a:buFontTx/>
              <a:defRPr b="0" i="0" sz="1800">
                <a:solidFill>
                  <a:srgbClr val="000000"/>
                </a:solidFill>
              </a:defRPr>
            </a:pPr>
            <a:r>
              <a:rPr sz="2400">
                <a:solidFill>
                  <a:srgbClr val="292929"/>
                </a:solidFill>
              </a:rPr>
              <a:t>Capable of monitoring everything from power plants to customer preferences to individual appliances.</a:t>
            </a:r>
            <a:endParaRPr sz="2400">
              <a:solidFill>
                <a:srgbClr val="292929"/>
              </a:solidFill>
            </a:endParaRPr>
          </a:p>
          <a:p>
            <a:pPr lvl="1" marL="197802" indent="-196215">
              <a:spcBef>
                <a:spcPts val="1300"/>
              </a:spcBef>
              <a:buClr>
                <a:srgbClr val="185598"/>
              </a:buClr>
              <a:buFontTx/>
              <a:defRPr b="0" i="0" sz="1800">
                <a:solidFill>
                  <a:srgbClr val="000000"/>
                </a:solidFill>
              </a:defRPr>
            </a:pPr>
            <a:r>
              <a:rPr sz="2400">
                <a:solidFill>
                  <a:srgbClr val="292929"/>
                </a:solidFill>
              </a:rPr>
              <a:t>Incorporates the benefits of Cloud computing and communication </a:t>
            </a:r>
            <a:endParaRPr sz="2400">
              <a:solidFill>
                <a:srgbClr val="292929"/>
              </a:solidFill>
            </a:endParaRPr>
          </a:p>
          <a:p>
            <a:pPr lvl="2" marL="350639" indent="-183952">
              <a:spcBef>
                <a:spcPts val="900"/>
              </a:spcBef>
              <a:buClr>
                <a:srgbClr val="185598"/>
              </a:buClr>
              <a:buFont typeface="Wingdings"/>
              <a:defRPr b="0" i="0" sz="1800">
                <a:solidFill>
                  <a:srgbClr val="000000"/>
                </a:solidFill>
              </a:defRPr>
            </a:pPr>
            <a:r>
              <a:rPr>
                <a:solidFill>
                  <a:srgbClr val="292929"/>
                </a:solidFill>
              </a:rPr>
              <a:t>to deliver real-time information and</a:t>
            </a:r>
            <a:endParaRPr>
              <a:solidFill>
                <a:srgbClr val="292929"/>
              </a:solidFill>
            </a:endParaRPr>
          </a:p>
          <a:p>
            <a:pPr lvl="2" marL="350639" indent="-183952">
              <a:spcBef>
                <a:spcPts val="900"/>
              </a:spcBef>
              <a:buClr>
                <a:srgbClr val="185598"/>
              </a:buClr>
              <a:buFont typeface="Wingdings"/>
              <a:defRPr b="0" i="0" sz="1800">
                <a:solidFill>
                  <a:srgbClr val="000000"/>
                </a:solidFill>
              </a:defRPr>
            </a:pPr>
            <a:r>
              <a:rPr>
                <a:solidFill>
                  <a:srgbClr val="292929"/>
                </a:solidFill>
              </a:rPr>
              <a:t>Enable the near-instantaneous balance of supply and demand at the device level</a:t>
            </a:r>
            <a:endParaRPr>
              <a:solidFill>
                <a:srgbClr val="292929"/>
              </a:solidFill>
            </a:endParaRPr>
          </a:p>
          <a:p>
            <a:pPr lvl="1" marL="197802" indent="-196215">
              <a:spcBef>
                <a:spcPts val="1300"/>
              </a:spcBef>
              <a:buClr>
                <a:srgbClr val="185598"/>
              </a:buClr>
              <a:buFontTx/>
              <a:defRPr b="0" i="0" sz="1800">
                <a:solidFill>
                  <a:srgbClr val="000000"/>
                </a:solidFill>
              </a:defRPr>
            </a:pPr>
            <a:r>
              <a:rPr sz="2400">
                <a:solidFill>
                  <a:srgbClr val="292929"/>
                </a:solidFill>
              </a:rPr>
              <a:t>Supported by open standards</a:t>
            </a:r>
          </a:p>
        </p:txBody>
      </p:sp>
      <p:sp>
        <p:nvSpPr>
          <p:cNvPr id="497" name="Shape 497"/>
          <p:cNvSpPr/>
          <p:nvPr>
            <p:ph type="title" idx="4294967295"/>
          </p:nvPr>
        </p:nvSpPr>
        <p:spPr>
          <a:xfrm>
            <a:off x="481847" y="3661304"/>
            <a:ext cx="3692768" cy="1126631"/>
          </a:xfrm>
          <a:prstGeom prst="rect">
            <a:avLst/>
          </a:prstGeom>
        </p:spPr>
        <p:txBody>
          <a:bodyPr/>
          <a:lstStyle/>
          <a:p>
            <a:pPr lvl="0">
              <a:defRPr sz="1800">
                <a:solidFill>
                  <a:srgbClr val="000000"/>
                </a:solidFill>
              </a:defRPr>
            </a:pPr>
            <a:r>
              <a:rPr sz="3400">
                <a:solidFill>
                  <a:srgbClr val="292929"/>
                </a:solidFill>
              </a:rPr>
              <a:t>Electric s</a:t>
            </a:r>
            <a:r>
              <a:rPr sz="3400">
                <a:solidFill>
                  <a:srgbClr val="292929"/>
                </a:solidFill>
              </a:rPr>
              <a:t>mart grid:</a:t>
            </a:r>
          </a:p>
        </p:txBody>
      </p:sp>
      <p:pic>
        <p:nvPicPr>
          <p:cNvPr id="498" name="image26.png" descr="800px-Electricity_grid_simple-_North_America.png"/>
          <p:cNvPicPr/>
          <p:nvPr/>
        </p:nvPicPr>
        <p:blipFill>
          <a:blip r:embed="rId2">
            <a:extLst/>
          </a:blip>
          <a:stretch>
            <a:fillRect/>
          </a:stretch>
        </p:blipFill>
        <p:spPr>
          <a:xfrm>
            <a:off x="5105260" y="2182173"/>
            <a:ext cx="8086088" cy="2991855"/>
          </a:xfrm>
          <a:prstGeom prst="rect">
            <a:avLst/>
          </a:prstGeom>
          <a:ln w="12700">
            <a:miter lim="400000"/>
          </a:ln>
        </p:spPr>
      </p:pic>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0" name="Shape 500"/>
          <p:cNvSpPr/>
          <p:nvPr/>
        </p:nvSpPr>
        <p:spPr>
          <a:xfrm rot="21600000">
            <a:off x="188205" y="1171625"/>
            <a:ext cx="698895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computación: </a:t>
            </a:r>
          </a:p>
        </p:txBody>
      </p:sp>
      <p:sp>
        <p:nvSpPr>
          <p:cNvPr id="501" name="Shape 501"/>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502" name="Shape 502"/>
          <p:cNvSpPr/>
          <p:nvPr/>
        </p:nvSpPr>
        <p:spPr>
          <a:xfrm rot="21600000">
            <a:off x="719550" y="1695970"/>
            <a:ext cx="8131412"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Computación distribuida: Grid</a:t>
            </a:r>
          </a:p>
        </p:txBody>
      </p:sp>
      <p:sp>
        <p:nvSpPr>
          <p:cNvPr id="503" name="Shape 503"/>
          <p:cNvSpPr/>
          <p:nvPr>
            <p:ph type="title" idx="4294967295"/>
          </p:nvPr>
        </p:nvSpPr>
        <p:spPr>
          <a:xfrm>
            <a:off x="1231470" y="1870987"/>
            <a:ext cx="12860304" cy="1126632"/>
          </a:xfrm>
          <a:prstGeom prst="rect">
            <a:avLst/>
          </a:prstGeom>
        </p:spPr>
        <p:txBody>
          <a:bodyPr/>
          <a:lstStyle>
            <a:lvl1pPr>
              <a:defRPr sz="2200"/>
            </a:lvl1pPr>
          </a:lstStyle>
          <a:p>
            <a:pPr lvl="0">
              <a:defRPr sz="1800">
                <a:solidFill>
                  <a:srgbClr val="000000"/>
                </a:solidFill>
              </a:defRPr>
            </a:pPr>
            <a:r>
              <a:rPr sz="2200">
                <a:solidFill>
                  <a:srgbClr val="292929"/>
                </a:solidFill>
              </a:rPr>
              <a:t>Smart grid:  A paradigm shift from a hierarchical grid to a network of intelligent micro grids</a:t>
            </a:r>
          </a:p>
        </p:txBody>
      </p:sp>
      <p:pic>
        <p:nvPicPr>
          <p:cNvPr id="504" name="image27.jpg" descr="454570a-6.jpg"/>
          <p:cNvPicPr/>
          <p:nvPr/>
        </p:nvPicPr>
        <p:blipFill>
          <a:blip r:embed="rId2">
            <a:extLst/>
          </a:blip>
          <a:stretch>
            <a:fillRect/>
          </a:stretch>
        </p:blipFill>
        <p:spPr>
          <a:xfrm>
            <a:off x="-122647" y="2728780"/>
            <a:ext cx="13121198" cy="7101851"/>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122" name="Shape 122"/>
          <p:cNvSpPr/>
          <p:nvPr/>
        </p:nvSpPr>
        <p:spPr>
          <a:xfrm rot="21600000">
            <a:off x="485180" y="2880506"/>
            <a:ext cx="12059839" cy="26670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28600" indent="-228600" algn="l">
              <a:spcBef>
                <a:spcPts val="1100"/>
              </a:spcBef>
              <a:buSzPct val="100000"/>
              <a:buAutoNum type="arabicPeriod" startAt="1"/>
              <a:defRPr sz="1800">
                <a:solidFill>
                  <a:srgbClr val="000000"/>
                </a:solidFill>
              </a:defRPr>
            </a:pPr>
            <a:r>
              <a:rPr sz="2500">
                <a:solidFill>
                  <a:srgbClr val="00397A"/>
                </a:solidFill>
              </a:rPr>
              <a:t> En muchos casos, la tecnología necesaria para poner a punto los sistemas requeridos no estaba disponible en el mercado -&gt;  </a:t>
            </a:r>
            <a:r>
              <a:rPr b="1" sz="2500">
                <a:solidFill>
                  <a:srgbClr val="00397A"/>
                </a:solidFill>
              </a:rPr>
              <a:t>nuevos desarrollos</a:t>
            </a:r>
            <a:r>
              <a:rPr sz="2500">
                <a:solidFill>
                  <a:srgbClr val="00397A"/>
                </a:solidFill>
              </a:rPr>
              <a:t>.  </a:t>
            </a:r>
            <a:endParaRPr sz="2500">
              <a:solidFill>
                <a:srgbClr val="00397A"/>
              </a:solidFill>
            </a:endParaRPr>
          </a:p>
          <a:p>
            <a:pPr lvl="0" marL="228600" indent="-228600" algn="l">
              <a:spcBef>
                <a:spcPts val="1100"/>
              </a:spcBef>
              <a:buSzPct val="100000"/>
              <a:buAutoNum type="arabicPeriod" startAt="1"/>
              <a:defRPr sz="1800">
                <a:solidFill>
                  <a:srgbClr val="000000"/>
                </a:solidFill>
              </a:defRPr>
            </a:pPr>
            <a:r>
              <a:rPr sz="2500">
                <a:solidFill>
                  <a:srgbClr val="00397A"/>
                </a:solidFill>
              </a:rPr>
              <a:t> En otros, las prestaciones de la tecnología disponible se han mejorado por el uso en el límite de especificaciones, o escala de uso -&gt; </a:t>
            </a:r>
            <a:r>
              <a:rPr b="1" sz="2500">
                <a:solidFill>
                  <a:srgbClr val="00397A"/>
                </a:solidFill>
              </a:rPr>
              <a:t>contribución al desarrollo</a:t>
            </a:r>
            <a:endParaRPr sz="2500">
              <a:solidFill>
                <a:srgbClr val="00397A"/>
              </a:solidFill>
            </a:endParaRPr>
          </a:p>
          <a:p>
            <a:pPr lvl="0" algn="l">
              <a:spcBef>
                <a:spcPts val="1100"/>
              </a:spcBef>
              <a:defRPr sz="1800">
                <a:solidFill>
                  <a:srgbClr val="000000"/>
                </a:solidFill>
              </a:defRPr>
            </a:pPr>
            <a:r>
              <a:rPr sz="2500">
                <a:solidFill>
                  <a:srgbClr val="00397A"/>
                </a:solidFill>
              </a:rPr>
              <a:t>(En otros, simplemente se ha aplicado tecnología existente  -&gt; </a:t>
            </a:r>
            <a:r>
              <a:rPr b="1" sz="2500">
                <a:solidFill>
                  <a:srgbClr val="00397A"/>
                </a:solidFill>
              </a:rPr>
              <a:t>usuarios de tecnología</a:t>
            </a:r>
            <a:r>
              <a:rPr sz="2500">
                <a:solidFill>
                  <a:srgbClr val="00397A"/>
                </a:solidFill>
              </a:rPr>
              <a:t>)</a:t>
            </a:r>
          </a:p>
        </p:txBody>
      </p:sp>
      <p:pic>
        <p:nvPicPr>
          <p:cNvPr id="123" name="Screen Shot 2014-06-04 at 19.42.23.png"/>
          <p:cNvPicPr/>
          <p:nvPr/>
        </p:nvPicPr>
        <p:blipFill>
          <a:blip r:embed="rId2">
            <a:extLst/>
          </a:blip>
          <a:stretch>
            <a:fillRect/>
          </a:stretch>
        </p:blipFill>
        <p:spPr>
          <a:xfrm>
            <a:off x="6271181" y="6160535"/>
            <a:ext cx="7284168" cy="4188606"/>
          </a:xfrm>
          <a:prstGeom prst="rect">
            <a:avLst/>
          </a:prstGeom>
          <a:ln w="12700">
            <a:miter lim="400000"/>
          </a:ln>
        </p:spPr>
      </p:pic>
      <p:pic>
        <p:nvPicPr>
          <p:cNvPr id="124" name="Screen Shot 2014-06-04 at 19.41.53.png"/>
          <p:cNvPicPr/>
          <p:nvPr/>
        </p:nvPicPr>
        <p:blipFill>
          <a:blip r:embed="rId3">
            <a:extLst/>
          </a:blip>
          <a:stretch>
            <a:fillRect/>
          </a:stretch>
        </p:blipFill>
        <p:spPr>
          <a:xfrm>
            <a:off x="135012" y="6804805"/>
            <a:ext cx="4654606" cy="2900066"/>
          </a:xfrm>
          <a:prstGeom prst="rect">
            <a:avLst/>
          </a:prstGeom>
          <a:ln w="12700">
            <a:miter lim="400000"/>
          </a:ln>
        </p:spPr>
      </p:pic>
      <p:grpSp>
        <p:nvGrpSpPr>
          <p:cNvPr id="127" name="Group 127"/>
          <p:cNvGrpSpPr/>
          <p:nvPr/>
        </p:nvGrpSpPr>
        <p:grpSpPr>
          <a:xfrm>
            <a:off x="18484" y="1919624"/>
            <a:ext cx="12578075" cy="3945821"/>
            <a:chOff x="50800" y="-1"/>
            <a:chExt cx="12578074" cy="3945819"/>
          </a:xfrm>
        </p:grpSpPr>
        <p:sp>
          <p:nvSpPr>
            <p:cNvPr id="125" name="Shape 125"/>
            <p:cNvSpPr/>
            <p:nvPr/>
          </p:nvSpPr>
          <p:spPr>
            <a:xfrm rot="21600000">
              <a:off x="366502" y="0"/>
              <a:ext cx="12040842" cy="1396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lvl="0" algn="l">
                <a:defRPr sz="1800">
                  <a:solidFill>
                    <a:srgbClr val="000000"/>
                  </a:solidFill>
                </a:defRPr>
              </a:pPr>
              <a:endParaRPr b="1" sz="2700">
                <a:solidFill>
                  <a:srgbClr val="00397A"/>
                </a:solidFill>
              </a:endParaRPr>
            </a:p>
            <a:p>
              <a:pPr lvl="0" algn="l">
                <a:defRPr sz="1800">
                  <a:solidFill>
                    <a:srgbClr val="000000"/>
                  </a:solidFill>
                </a:defRPr>
              </a:pPr>
              <a:r>
                <a:rPr b="1" sz="2700">
                  <a:solidFill>
                    <a:srgbClr val="00397A"/>
                  </a:solidFill>
                </a:rPr>
                <a:t>Dos posibles casos de desarrollo tecnológico con valor añadido:</a:t>
              </a:r>
            </a:p>
          </p:txBody>
        </p:sp>
        <p:sp>
          <p:nvSpPr>
            <p:cNvPr id="126" name="Shape 126"/>
            <p:cNvSpPr/>
            <p:nvPr/>
          </p:nvSpPr>
          <p:spPr>
            <a:xfrm>
              <a:off x="50800" y="390802"/>
              <a:ext cx="12578075" cy="3555017"/>
            </a:xfrm>
            <a:prstGeom prst="roundRect">
              <a:avLst>
                <a:gd name="adj" fmla="val 9765"/>
              </a:avLst>
            </a:prstGeom>
            <a:gradFill flip="none" rotWithShape="1">
              <a:gsLst>
                <a:gs pos="0">
                  <a:srgbClr val="00A6AC">
                    <a:alpha val="6244"/>
                  </a:srgbClr>
                </a:gs>
                <a:gs pos="100000">
                  <a:srgbClr val="005C5F">
                    <a:alpha val="6244"/>
                  </a:srgb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0" tIns="0" rIns="0" bIns="0" numCol="1" anchor="ctr">
              <a:noAutofit/>
            </a:bodyPr>
            <a:lstStyle/>
            <a:p>
              <a:pPr lvl="0">
                <a:defRPr sz="2400">
                  <a:effectLst>
                    <a:outerShdw sx="100000" sy="100000" kx="0" ky="0" algn="b" rotWithShape="0" blurRad="25400" dist="23998" dir="2700000">
                      <a:srgbClr val="000000">
                        <a:alpha val="31034"/>
                      </a:srgbClr>
                    </a:outerShdw>
                  </a:effectLst>
                </a:defRPr>
              </a:pPr>
            </a:p>
          </p:txBody>
        </p:sp>
      </p:grpSp>
      <p:sp>
        <p:nvSpPr>
          <p:cNvPr id="128" name="Shape 128"/>
          <p:cNvSpPr/>
          <p:nvPr/>
        </p:nvSpPr>
        <p:spPr>
          <a:xfrm rot="21600000">
            <a:off x="481979" y="1310811"/>
            <a:ext cx="12040842" cy="51337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b="1" sz="2700">
                <a:solidFill>
                  <a:srgbClr val="00397A"/>
                </a:solidFill>
              </a:defRPr>
            </a:lvl1pPr>
          </a:lstStyle>
          <a:p>
            <a:pPr lvl="0">
              <a:defRPr b="0" sz="1800">
                <a:solidFill>
                  <a:srgbClr val="000000"/>
                </a:solidFill>
              </a:defRPr>
            </a:pPr>
            <a:r>
              <a:rPr b="1" sz="2700">
                <a:solidFill>
                  <a:srgbClr val="00397A"/>
                </a:solidFill>
              </a:rPr>
              <a:t>Matización: desarrollo tecnológico con valor añadido:</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22">
                                            <p:bg/>
                                          </p:spTgt>
                                        </p:tgtEl>
                                        <p:attrNameLst>
                                          <p:attrName>style.visibility</p:attrName>
                                        </p:attrNameLst>
                                      </p:cBhvr>
                                      <p:to>
                                        <p:strVal val="visible"/>
                                      </p:to>
                                    </p:set>
                                  </p:childTnLst>
                                </p:cTn>
                              </p:par>
                              <p:par>
                                <p:cTn id="11" presetClass="entr" presetSubtype="0" presetID="1" grpId="2" fill="hold">
                                  <p:stCondLst>
                                    <p:cond delay="0"/>
                                  </p:stCondLst>
                                  <p:iterate type="el" backwards="0">
                                    <p:tmAbs val="0"/>
                                  </p:iterate>
                                  <p:childTnLst>
                                    <p:set>
                                      <p:cBhvr>
                                        <p:cTn id="12" fill="hold"/>
                                        <p:tgtEl>
                                          <p:spTgt spid="12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2" fill="hold">
                                  <p:stCondLst>
                                    <p:cond delay="0"/>
                                  </p:stCondLst>
                                  <p:iterate type="el" backwards="0">
                                    <p:tmAbs val="0"/>
                                  </p:iterate>
                                  <p:childTnLst>
                                    <p:set>
                                      <p:cBhvr>
                                        <p:cTn id="16" fill="hold"/>
                                        <p:tgtEl>
                                          <p:spTgt spid="12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2" fill="hold">
                                  <p:stCondLst>
                                    <p:cond delay="0"/>
                                  </p:stCondLst>
                                  <p:iterate type="el" backwards="0">
                                    <p:tmAbs val="0"/>
                                  </p:iterate>
                                  <p:childTnLst>
                                    <p:set>
                                      <p:cBhvr>
                                        <p:cTn id="20" fill="hold"/>
                                        <p:tgtEl>
                                          <p:spTgt spid="12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2" grpId="2"/>
      <p:bldP build="whole" bldLvl="1" animBg="1" rev="0" advAuto="0" spid="127"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Shape 506"/>
          <p:cNvSpPr/>
          <p:nvPr/>
        </p:nvSpPr>
        <p:spPr>
          <a:xfrm>
            <a:off x="911238" y="1721258"/>
            <a:ext cx="11796284" cy="4492906"/>
          </a:xfrm>
          <a:prstGeom prst="roundRect">
            <a:avLst>
              <a:gd name="adj" fmla="val 7260"/>
            </a:avLst>
          </a:prstGeom>
          <a:gradFill>
            <a:gsLst>
              <a:gs pos="0">
                <a:srgbClr val="00A6AC">
                  <a:alpha val="6244"/>
                </a:srgbClr>
              </a:gs>
              <a:gs pos="100000">
                <a:srgbClr val="005C5F">
                  <a:alpha val="6244"/>
                </a:srgbClr>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
        <p:nvSpPr>
          <p:cNvPr id="507" name="Shape 507"/>
          <p:cNvSpPr/>
          <p:nvPr/>
        </p:nvSpPr>
        <p:spPr>
          <a:xfrm rot="21600000">
            <a:off x="497632" y="167745"/>
            <a:ext cx="11016879"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800">
                <a:solidFill>
                  <a:srgbClr val="942193"/>
                </a:solidFill>
              </a:defRPr>
            </a:lvl1pPr>
          </a:lstStyle>
          <a:p>
            <a:pPr lvl="0">
              <a:defRPr b="0" sz="1800">
                <a:solidFill>
                  <a:srgbClr val="000000"/>
                </a:solidFill>
              </a:defRPr>
            </a:pPr>
            <a:r>
              <a:rPr b="1" sz="2800">
                <a:solidFill>
                  <a:srgbClr val="942193"/>
                </a:solidFill>
              </a:rPr>
              <a:t>Tecnologías derivadas de la investigación en física de partículas</a:t>
            </a:r>
          </a:p>
        </p:txBody>
      </p:sp>
      <p:sp>
        <p:nvSpPr>
          <p:cNvPr id="508" name="Shape 508"/>
          <p:cNvSpPr/>
          <p:nvPr/>
        </p:nvSpPr>
        <p:spPr>
          <a:xfrm rot="21600000">
            <a:off x="1255073" y="2392973"/>
            <a:ext cx="112053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solidFill>
                  <a:srgbClr val="000000"/>
                </a:solidFill>
              </a:defRPr>
            </a:pPr>
            <a:r>
              <a:rPr sz="2400">
                <a:solidFill>
                  <a:srgbClr val="A6AAA8"/>
                </a:solidFill>
              </a:rPr>
              <a:t>La instrumentación en física de altas energías. </a:t>
            </a:r>
            <a:endParaRPr sz="2400">
              <a:solidFill>
                <a:srgbClr val="A6AAA8"/>
              </a:solidFill>
            </a:endParaRPr>
          </a:p>
          <a:p>
            <a:pPr lvl="0" algn="l">
              <a:defRPr sz="1800">
                <a:solidFill>
                  <a:srgbClr val="000000"/>
                </a:solidFill>
              </a:defRPr>
            </a:pPr>
            <a:r>
              <a:rPr sz="2400">
                <a:solidFill>
                  <a:srgbClr val="A6AAA8"/>
                </a:solidFill>
              </a:rPr>
              <a:t>Portfolio de tecnologías implementadas</a:t>
            </a:r>
          </a:p>
        </p:txBody>
      </p:sp>
      <p:sp>
        <p:nvSpPr>
          <p:cNvPr id="509" name="Shape 509"/>
          <p:cNvSpPr/>
          <p:nvPr/>
        </p:nvSpPr>
        <p:spPr>
          <a:xfrm rot="21600000">
            <a:off x="1262118" y="1976669"/>
            <a:ext cx="786705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A6AAA8"/>
                </a:solidFill>
              </a:defRPr>
            </a:lvl1pPr>
          </a:lstStyle>
          <a:p>
            <a:pPr lvl="0">
              <a:defRPr b="0" sz="1800">
                <a:solidFill>
                  <a:srgbClr val="000000"/>
                </a:solidFill>
              </a:defRPr>
            </a:pPr>
            <a:r>
              <a:rPr b="1" sz="2400">
                <a:solidFill>
                  <a:srgbClr val="A6AAA8"/>
                </a:solidFill>
              </a:rPr>
              <a:t>I. Tecnologías relacionadas con la física de partículas</a:t>
            </a:r>
          </a:p>
        </p:txBody>
      </p:sp>
      <p:sp>
        <p:nvSpPr>
          <p:cNvPr id="510" name="Shape 510"/>
          <p:cNvSpPr/>
          <p:nvPr/>
        </p:nvSpPr>
        <p:spPr>
          <a:xfrm rot="21600000">
            <a:off x="1164442" y="3372812"/>
            <a:ext cx="10989321"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b="1" sz="2400">
                <a:solidFill>
                  <a:srgbClr val="A6AAA8"/>
                </a:solidFill>
              </a:defRPr>
            </a:lvl1pPr>
          </a:lstStyle>
          <a:p>
            <a:pPr lvl="0">
              <a:defRPr b="0" sz="1800">
                <a:solidFill>
                  <a:srgbClr val="000000"/>
                </a:solidFill>
              </a:defRPr>
            </a:pPr>
            <a:r>
              <a:rPr b="1" sz="2400">
                <a:solidFill>
                  <a:srgbClr val="A6AAA8"/>
                </a:solidFill>
              </a:rPr>
              <a:t>II.  Ejemplos representativos de tecnologías de interés para otros sectores </a:t>
            </a:r>
          </a:p>
        </p:txBody>
      </p:sp>
      <p:sp>
        <p:nvSpPr>
          <p:cNvPr id="511" name="Shape 511"/>
          <p:cNvSpPr/>
          <p:nvPr/>
        </p:nvSpPr>
        <p:spPr>
          <a:xfrm rot="21600000">
            <a:off x="1221055" y="5308872"/>
            <a:ext cx="8317704"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solidFill>
                  <a:srgbClr val="000000"/>
                </a:solidFill>
              </a:defRPr>
            </a:pPr>
            <a:r>
              <a:rPr sz="2400">
                <a:solidFill>
                  <a:srgbClr val="00397A"/>
                </a:solidFill>
              </a:rPr>
              <a:t>Tecnologías puestas en marcha por el empuje de la FAE</a:t>
            </a:r>
            <a:endParaRPr sz="2400">
              <a:solidFill>
                <a:srgbClr val="00397A"/>
              </a:solidFill>
            </a:endParaRPr>
          </a:p>
          <a:p>
            <a:pPr lvl="0" algn="l">
              <a:defRPr sz="1800">
                <a:solidFill>
                  <a:srgbClr val="000000"/>
                </a:solidFill>
              </a:defRPr>
            </a:pPr>
            <a:r>
              <a:rPr sz="2400">
                <a:solidFill>
                  <a:srgbClr val="00397A"/>
                </a:solidFill>
              </a:rPr>
              <a:t>Colaboración y transferencia con empresas</a:t>
            </a:r>
          </a:p>
        </p:txBody>
      </p:sp>
      <p:sp>
        <p:nvSpPr>
          <p:cNvPr id="512" name="Shape 512"/>
          <p:cNvSpPr/>
          <p:nvPr/>
        </p:nvSpPr>
        <p:spPr>
          <a:xfrm rot="21600000">
            <a:off x="1151286" y="4846802"/>
            <a:ext cx="650081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III.  Reconsideraciones para el caso español</a:t>
            </a:r>
          </a:p>
        </p:txBody>
      </p:sp>
      <p:sp>
        <p:nvSpPr>
          <p:cNvPr id="513" name="Shape 513"/>
          <p:cNvSpPr/>
          <p:nvPr/>
        </p:nvSpPr>
        <p:spPr>
          <a:xfrm rot="21600000">
            <a:off x="1640284" y="3825852"/>
            <a:ext cx="4061461" cy="838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a:defRPr sz="1800">
                <a:solidFill>
                  <a:srgbClr val="000000"/>
                </a:solidFill>
              </a:defRPr>
            </a:pPr>
            <a:r>
              <a:rPr sz="2400">
                <a:solidFill>
                  <a:srgbClr val="A6AAA8"/>
                </a:solidFill>
              </a:rPr>
              <a:t>Iniciadas e impulsadas </a:t>
            </a:r>
            <a:endParaRPr sz="2400">
              <a:solidFill>
                <a:srgbClr val="A6AAA8"/>
              </a:solidFill>
            </a:endParaRPr>
          </a:p>
          <a:p>
            <a:pPr lvl="0" algn="l">
              <a:defRPr sz="1800">
                <a:solidFill>
                  <a:srgbClr val="000000"/>
                </a:solidFill>
              </a:defRPr>
            </a:pPr>
            <a:r>
              <a:rPr sz="2400">
                <a:solidFill>
                  <a:srgbClr val="A6AAA8"/>
                </a:solidFill>
              </a:rPr>
              <a:t>Tecnologías de “ida y vuelta”</a:t>
            </a:r>
          </a:p>
        </p:txBody>
      </p:sp>
      <p:sp>
        <p:nvSpPr>
          <p:cNvPr id="514" name="Shape 514"/>
          <p:cNvSpPr/>
          <p:nvPr/>
        </p:nvSpPr>
        <p:spPr>
          <a:xfrm rot="21600000">
            <a:off x="388490" y="900052"/>
            <a:ext cx="136205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400">
                <a:solidFill>
                  <a:srgbClr val="00397A"/>
                </a:solidFill>
              </a:defRPr>
            </a:lvl1pPr>
          </a:lstStyle>
          <a:p>
            <a:pPr lvl="0">
              <a:defRPr b="0" sz="1800">
                <a:solidFill>
                  <a:srgbClr val="000000"/>
                </a:solidFill>
              </a:defRPr>
            </a:pPr>
            <a:r>
              <a:rPr b="1" sz="3400">
                <a:solidFill>
                  <a:srgbClr val="00397A"/>
                </a:solidFill>
              </a:rPr>
              <a:t>Índice</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6" name="Shape 516"/>
          <p:cNvSpPr/>
          <p:nvPr/>
        </p:nvSpPr>
        <p:spPr>
          <a:xfrm>
            <a:off x="779872" y="2856296"/>
            <a:ext cx="5414058"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Microelectrónica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Electrónica </a:t>
            </a:r>
          </a:p>
        </p:txBody>
      </p:sp>
      <p:sp>
        <p:nvSpPr>
          <p:cNvPr id="517" name="Shape 517"/>
          <p:cNvSpPr/>
          <p:nvPr/>
        </p:nvSpPr>
        <p:spPr>
          <a:xfrm>
            <a:off x="5606117" y="1936247"/>
            <a:ext cx="7044522"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Ingeniería de alto y ultra alto vacío</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Ingeniería mecánica de precisión</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Diseño multifísica (EM-HF-TH-MEC). </a:t>
            </a:r>
          </a:p>
        </p:txBody>
      </p:sp>
      <p:sp>
        <p:nvSpPr>
          <p:cNvPr id="518" name="Shape 518"/>
          <p:cNvSpPr/>
          <p:nvPr/>
        </p:nvSpPr>
        <p:spPr>
          <a:xfrm>
            <a:off x="5606117" y="3323083"/>
            <a:ext cx="7044522" cy="17399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Ventilación y enfriamiento</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Criogenia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Tratamiento de superficies</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Materiales, caracterización y desarrollo </a:t>
            </a:r>
          </a:p>
        </p:txBody>
      </p:sp>
      <p:sp>
        <p:nvSpPr>
          <p:cNvPr id="519" name="Shape 519"/>
          <p:cNvSpPr/>
          <p:nvPr/>
        </p:nvSpPr>
        <p:spPr>
          <a:xfrm>
            <a:off x="5606117" y="5129021"/>
            <a:ext cx="7044522"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Imanes</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Radiofrecuencia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Superconductividad </a:t>
            </a:r>
          </a:p>
        </p:txBody>
      </p:sp>
      <p:sp>
        <p:nvSpPr>
          <p:cNvPr id="520" name="Shape 520"/>
          <p:cNvSpPr/>
          <p:nvPr/>
        </p:nvSpPr>
        <p:spPr>
          <a:xfrm>
            <a:off x="779872" y="3776570"/>
            <a:ext cx="4181844" cy="173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Software científico </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Modelado científico </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Computación distribuida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Big data</a:t>
            </a:r>
          </a:p>
        </p:txBody>
      </p:sp>
      <p:sp>
        <p:nvSpPr>
          <p:cNvPr id="521" name="Shape 521"/>
          <p:cNvSpPr/>
          <p:nvPr/>
        </p:nvSpPr>
        <p:spPr>
          <a:xfrm>
            <a:off x="779872" y="1936247"/>
            <a:ext cx="4080080"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Materiales detectores</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Sistemas detectores</a:t>
            </a:r>
          </a:p>
        </p:txBody>
      </p:sp>
      <p:sp>
        <p:nvSpPr>
          <p:cNvPr id="522" name="Shape 522"/>
          <p:cNvSpPr/>
          <p:nvPr/>
        </p:nvSpPr>
        <p:spPr>
          <a:xfrm rot="21600000">
            <a:off x="354161" y="1001927"/>
            <a:ext cx="899452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Tecnologías implicadas en física de partículas</a:t>
            </a:r>
          </a:p>
        </p:txBody>
      </p:sp>
      <p:sp>
        <p:nvSpPr>
          <p:cNvPr id="523" name="Shape 523"/>
          <p:cNvSpPr/>
          <p:nvPr/>
        </p:nvSpPr>
        <p:spPr>
          <a:xfrm>
            <a:off x="779872" y="5535045"/>
            <a:ext cx="5414058"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Electrónica de potencia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Electrónica de control</a:t>
            </a:r>
          </a:p>
        </p:txBody>
      </p:sp>
      <p:sp>
        <p:nvSpPr>
          <p:cNvPr id="524" name="Shape 524"/>
          <p:cNvSpPr/>
          <p:nvPr/>
        </p:nvSpPr>
        <p:spPr>
          <a:xfrm>
            <a:off x="5606117" y="3323083"/>
            <a:ext cx="7044522" cy="17399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Ventilación y enfriamiento</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Criogenia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A6AAA8"/>
                </a:solidFill>
              </a:rPr>
              <a:t>Tratamiento de superficies</a:t>
            </a:r>
            <a:endParaRPr sz="2500">
              <a:solidFill>
                <a:srgbClr val="A6AAA8"/>
              </a:solidFill>
            </a:endParaRPr>
          </a:p>
          <a:p>
            <a:pPr lvl="0" marL="300789" indent="-300789" algn="l">
              <a:lnSpc>
                <a:spcPct val="110000"/>
              </a:lnSpc>
              <a:buSzPct val="75000"/>
              <a:buChar char="•"/>
              <a:defRPr sz="1800">
                <a:solidFill>
                  <a:srgbClr val="000000"/>
                </a:solidFill>
              </a:defRPr>
            </a:pPr>
            <a:r>
              <a:rPr sz="2500">
                <a:solidFill>
                  <a:srgbClr val="A6AAA8"/>
                </a:solidFill>
              </a:rPr>
              <a:t>Materiales, caracterización y desarrollo </a:t>
            </a:r>
          </a:p>
        </p:txBody>
      </p:sp>
      <p:sp>
        <p:nvSpPr>
          <p:cNvPr id="525" name="Shape 525"/>
          <p:cNvSpPr/>
          <p:nvPr/>
        </p:nvSpPr>
        <p:spPr>
          <a:xfrm>
            <a:off x="407139" y="150731"/>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4" grpId="1"/>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7" name="Shape 527"/>
          <p:cNvSpPr/>
          <p:nvPr/>
        </p:nvSpPr>
        <p:spPr>
          <a:xfrm>
            <a:off x="613652" y="199599"/>
            <a:ext cx="5112215"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Ionización</a:t>
            </a:r>
          </a:p>
        </p:txBody>
      </p:sp>
      <p:sp>
        <p:nvSpPr>
          <p:cNvPr id="528" name="Shape 528"/>
          <p:cNvSpPr/>
          <p:nvPr/>
        </p:nvSpPr>
        <p:spPr>
          <a:xfrm>
            <a:off x="613652" y="1879573"/>
            <a:ext cx="5112215"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centelleo</a:t>
            </a:r>
          </a:p>
        </p:txBody>
      </p:sp>
      <p:sp>
        <p:nvSpPr>
          <p:cNvPr id="529" name="Shape 529"/>
          <p:cNvSpPr/>
          <p:nvPr/>
        </p:nvSpPr>
        <p:spPr>
          <a:xfrm>
            <a:off x="613652" y="3779501"/>
            <a:ext cx="5112215"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fotones</a:t>
            </a:r>
          </a:p>
        </p:txBody>
      </p:sp>
      <p:sp>
        <p:nvSpPr>
          <p:cNvPr id="530" name="Shape 530"/>
          <p:cNvSpPr/>
          <p:nvPr/>
        </p:nvSpPr>
        <p:spPr>
          <a:xfrm>
            <a:off x="613652" y="4663049"/>
            <a:ext cx="5112215"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Calorimetría</a:t>
            </a:r>
          </a:p>
        </p:txBody>
      </p:sp>
      <p:sp>
        <p:nvSpPr>
          <p:cNvPr id="531" name="Shape 531"/>
          <p:cNvSpPr/>
          <p:nvPr/>
        </p:nvSpPr>
        <p:spPr>
          <a:xfrm>
            <a:off x="613652" y="5468931"/>
            <a:ext cx="5112215"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Identificación de partículas</a:t>
            </a:r>
          </a:p>
        </p:txBody>
      </p:sp>
      <p:sp>
        <p:nvSpPr>
          <p:cNvPr id="532" name="Shape 532"/>
          <p:cNvSpPr/>
          <p:nvPr/>
        </p:nvSpPr>
        <p:spPr>
          <a:xfrm>
            <a:off x="2219739" y="708444"/>
            <a:ext cx="5112215"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300">
                <a:solidFill>
                  <a:srgbClr val="00397A"/>
                </a:solidFill>
              </a:defRPr>
            </a:lvl1pPr>
          </a:lstStyle>
          <a:p>
            <a:pPr lvl="0">
              <a:defRPr sz="1800">
                <a:solidFill>
                  <a:srgbClr val="000000"/>
                </a:solidFill>
              </a:defRPr>
            </a:pPr>
            <a:r>
              <a:rPr sz="2300">
                <a:solidFill>
                  <a:srgbClr val="00397A"/>
                </a:solidFill>
              </a:rPr>
              <a:t>Detectores de gases</a:t>
            </a:r>
          </a:p>
        </p:txBody>
      </p:sp>
      <p:sp>
        <p:nvSpPr>
          <p:cNvPr id="533" name="Shape 533"/>
          <p:cNvSpPr/>
          <p:nvPr/>
        </p:nvSpPr>
        <p:spPr>
          <a:xfrm>
            <a:off x="2219739" y="1231601"/>
            <a:ext cx="5112215"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300">
                <a:solidFill>
                  <a:srgbClr val="00397A"/>
                </a:solidFill>
              </a:defRPr>
            </a:lvl1pPr>
          </a:lstStyle>
          <a:p>
            <a:pPr lvl="0">
              <a:defRPr sz="1800">
                <a:solidFill>
                  <a:srgbClr val="000000"/>
                </a:solidFill>
              </a:defRPr>
            </a:pPr>
            <a:r>
              <a:rPr sz="2300">
                <a:solidFill>
                  <a:srgbClr val="00397A"/>
                </a:solidFill>
              </a:rPr>
              <a:t>Detectores de silicio</a:t>
            </a:r>
          </a:p>
        </p:txBody>
      </p:sp>
      <p:sp>
        <p:nvSpPr>
          <p:cNvPr id="534" name="Shape 534"/>
          <p:cNvSpPr/>
          <p:nvPr/>
        </p:nvSpPr>
        <p:spPr>
          <a:xfrm>
            <a:off x="2093963" y="2398104"/>
            <a:ext cx="5794853"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300">
                <a:solidFill>
                  <a:srgbClr val="00397A"/>
                </a:solidFill>
              </a:defRPr>
            </a:lvl1pPr>
          </a:lstStyle>
          <a:p>
            <a:pPr lvl="0">
              <a:defRPr sz="1800">
                <a:solidFill>
                  <a:srgbClr val="000000"/>
                </a:solidFill>
              </a:defRPr>
            </a:pPr>
            <a:r>
              <a:rPr sz="2300">
                <a:solidFill>
                  <a:srgbClr val="00397A"/>
                </a:solidFill>
              </a:rPr>
              <a:t>Centelleadores orgánicos e inorgánicos</a:t>
            </a:r>
          </a:p>
        </p:txBody>
      </p:sp>
      <p:sp>
        <p:nvSpPr>
          <p:cNvPr id="535" name="Shape 535"/>
          <p:cNvSpPr/>
          <p:nvPr/>
        </p:nvSpPr>
        <p:spPr>
          <a:xfrm>
            <a:off x="2107946" y="3141896"/>
            <a:ext cx="5112215"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300">
                <a:solidFill>
                  <a:srgbClr val="00397A"/>
                </a:solidFill>
              </a:defRPr>
            </a:lvl1pPr>
          </a:lstStyle>
          <a:p>
            <a:pPr lvl="0">
              <a:defRPr sz="1800">
                <a:solidFill>
                  <a:srgbClr val="000000"/>
                </a:solidFill>
              </a:defRPr>
            </a:pPr>
            <a:r>
              <a:rPr sz="2300">
                <a:solidFill>
                  <a:srgbClr val="00397A"/>
                </a:solidFill>
              </a:rPr>
              <a:t>Detectores de gases licuados</a:t>
            </a:r>
          </a:p>
        </p:txBody>
      </p:sp>
      <p:grpSp>
        <p:nvGrpSpPr>
          <p:cNvPr id="543" name="Group 543"/>
          <p:cNvGrpSpPr/>
          <p:nvPr/>
        </p:nvGrpSpPr>
        <p:grpSpPr>
          <a:xfrm>
            <a:off x="7751202" y="708444"/>
            <a:ext cx="5145668" cy="5682301"/>
            <a:chOff x="0" y="0"/>
            <a:chExt cx="5145667" cy="5682299"/>
          </a:xfrm>
        </p:grpSpPr>
        <p:sp>
          <p:nvSpPr>
            <p:cNvPr id="536" name="Shape 536"/>
            <p:cNvSpPr/>
            <p:nvPr/>
          </p:nvSpPr>
          <p:spPr>
            <a:xfrm>
              <a:off x="6805" y="-1"/>
              <a:ext cx="511221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300">
                  <a:solidFill>
                    <a:srgbClr val="00397A"/>
                  </a:solidFill>
                </a:defRPr>
              </a:lvl1pPr>
            </a:lstStyle>
            <a:p>
              <a:pPr lvl="0">
                <a:defRPr sz="1800">
                  <a:solidFill>
                    <a:srgbClr val="000000"/>
                  </a:solidFill>
                </a:defRPr>
              </a:pPr>
              <a:r>
                <a:rPr sz="2300">
                  <a:solidFill>
                    <a:srgbClr val="00397A"/>
                  </a:solidFill>
                </a:rPr>
                <a:t>CIEMAT, CMS</a:t>
              </a:r>
            </a:p>
          </p:txBody>
        </p:sp>
        <p:sp>
          <p:nvSpPr>
            <p:cNvPr id="537" name="Shape 537"/>
            <p:cNvSpPr/>
            <p:nvPr/>
          </p:nvSpPr>
          <p:spPr>
            <a:xfrm>
              <a:off x="0" y="521282"/>
              <a:ext cx="4685061" cy="774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l">
                <a:defRPr sz="1800">
                  <a:solidFill>
                    <a:srgbClr val="000000"/>
                  </a:solidFill>
                </a:defRPr>
              </a:pPr>
              <a:r>
                <a:rPr sz="2300">
                  <a:solidFill>
                    <a:srgbClr val="00397A"/>
                  </a:solidFill>
                </a:rPr>
                <a:t>UB-IFAE, LHCb</a:t>
              </a:r>
              <a:endParaRPr sz="2300">
                <a:solidFill>
                  <a:srgbClr val="00397A"/>
                </a:solidFill>
              </a:endParaRPr>
            </a:p>
            <a:p>
              <a:pPr lvl="0" algn="l">
                <a:defRPr sz="1800">
                  <a:solidFill>
                    <a:srgbClr val="000000"/>
                  </a:solidFill>
                </a:defRPr>
              </a:pPr>
              <a:r>
                <a:rPr sz="2100">
                  <a:solidFill>
                    <a:srgbClr val="00397A"/>
                  </a:solidFill>
                </a:rPr>
                <a:t>IFIC </a:t>
              </a:r>
              <a:r>
                <a:rPr sz="2100">
                  <a:solidFill>
                    <a:srgbClr val="00397A"/>
                  </a:solidFill>
                </a:rPr>
                <a:t>Atlas Forward Silicon Tracker</a:t>
              </a:r>
            </a:p>
          </p:txBody>
        </p:sp>
        <p:sp>
          <p:nvSpPr>
            <p:cNvPr id="538" name="Shape 538"/>
            <p:cNvSpPr/>
            <p:nvPr/>
          </p:nvSpPr>
          <p:spPr>
            <a:xfrm>
              <a:off x="6805" y="1681858"/>
              <a:ext cx="5112214"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l">
                <a:defRPr sz="1800">
                  <a:solidFill>
                    <a:srgbClr val="000000"/>
                  </a:solidFill>
                </a:defRPr>
              </a:pPr>
              <a:r>
                <a:rPr sz="2300">
                  <a:solidFill>
                    <a:srgbClr val="00397A"/>
                  </a:solidFill>
                </a:rPr>
                <a:t>—&gt; (física medica)</a:t>
              </a:r>
              <a:endParaRPr sz="2300">
                <a:solidFill>
                  <a:srgbClr val="00397A"/>
                </a:solidFill>
              </a:endParaRPr>
            </a:p>
            <a:p>
              <a:pPr lvl="0" algn="l">
                <a:defRPr sz="1800">
                  <a:solidFill>
                    <a:srgbClr val="000000"/>
                  </a:solidFill>
                </a:defRPr>
              </a:pPr>
              <a:r>
                <a:rPr sz="2300">
                  <a:solidFill>
                    <a:srgbClr val="00397A"/>
                  </a:solidFill>
                </a:rPr>
                <a:t>IFIC, NEXT</a:t>
              </a:r>
              <a:endParaRPr sz="2300">
                <a:solidFill>
                  <a:srgbClr val="00397A"/>
                </a:solidFill>
              </a:endParaRPr>
            </a:p>
            <a:p>
              <a:pPr lvl="0" algn="l">
                <a:defRPr sz="1800">
                  <a:solidFill>
                    <a:srgbClr val="000000"/>
                  </a:solidFill>
                </a:defRPr>
              </a:pPr>
              <a:r>
                <a:rPr sz="2300">
                  <a:solidFill>
                    <a:srgbClr val="00397A"/>
                  </a:solidFill>
                </a:rPr>
                <a:t>CIEMAT, ArDM</a:t>
              </a:r>
            </a:p>
          </p:txBody>
        </p:sp>
        <p:sp>
          <p:nvSpPr>
            <p:cNvPr id="539" name="Shape 539"/>
            <p:cNvSpPr/>
            <p:nvPr/>
          </p:nvSpPr>
          <p:spPr>
            <a:xfrm>
              <a:off x="6805" y="3186822"/>
              <a:ext cx="511221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300">
                  <a:solidFill>
                    <a:srgbClr val="00397A"/>
                  </a:solidFill>
                </a:defRPr>
              </a:lvl1pPr>
            </a:lstStyle>
            <a:p>
              <a:pPr lvl="0">
                <a:defRPr sz="1800">
                  <a:solidFill>
                    <a:srgbClr val="000000"/>
                  </a:solidFill>
                </a:defRPr>
              </a:pPr>
              <a:r>
                <a:rPr sz="2300">
                  <a:solidFill>
                    <a:srgbClr val="00397A"/>
                  </a:solidFill>
                </a:rPr>
                <a:t>CTA, IFAE-CIEMAT</a:t>
              </a:r>
            </a:p>
          </p:txBody>
        </p:sp>
        <p:sp>
          <p:nvSpPr>
            <p:cNvPr id="540" name="Shape 540"/>
            <p:cNvSpPr/>
            <p:nvPr/>
          </p:nvSpPr>
          <p:spPr>
            <a:xfrm>
              <a:off x="33453" y="5225099"/>
              <a:ext cx="5112215"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300">
                  <a:solidFill>
                    <a:srgbClr val="00397A"/>
                  </a:solidFill>
                </a:defRPr>
              </a:lvl1pPr>
            </a:lstStyle>
            <a:p>
              <a:pPr lvl="0">
                <a:defRPr sz="1800">
                  <a:solidFill>
                    <a:srgbClr val="000000"/>
                  </a:solidFill>
                </a:defRPr>
              </a:pPr>
              <a:r>
                <a:rPr sz="2300">
                  <a:solidFill>
                    <a:srgbClr val="00397A"/>
                  </a:solidFill>
                </a:rPr>
                <a:t>AMS</a:t>
              </a:r>
            </a:p>
          </p:txBody>
        </p:sp>
        <p:sp>
          <p:nvSpPr>
            <p:cNvPr id="541" name="Shape 541"/>
            <p:cNvSpPr/>
            <p:nvPr/>
          </p:nvSpPr>
          <p:spPr>
            <a:xfrm>
              <a:off x="33453" y="4760486"/>
              <a:ext cx="5112215"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300">
                  <a:solidFill>
                    <a:srgbClr val="00397A"/>
                  </a:solidFill>
                </a:defRPr>
              </a:lvl1pPr>
            </a:lstStyle>
            <a:p>
              <a:pPr lvl="0">
                <a:defRPr sz="1800">
                  <a:solidFill>
                    <a:srgbClr val="000000"/>
                  </a:solidFill>
                </a:defRPr>
              </a:pPr>
              <a:r>
                <a:rPr sz="2300">
                  <a:solidFill>
                    <a:srgbClr val="00397A"/>
                  </a:solidFill>
                </a:rPr>
                <a:t>nToF</a:t>
              </a:r>
            </a:p>
          </p:txBody>
        </p:sp>
        <p:sp>
          <p:nvSpPr>
            <p:cNvPr id="542" name="Shape 542"/>
            <p:cNvSpPr/>
            <p:nvPr/>
          </p:nvSpPr>
          <p:spPr>
            <a:xfrm>
              <a:off x="6805" y="4126643"/>
              <a:ext cx="511221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300">
                  <a:solidFill>
                    <a:srgbClr val="00397A"/>
                  </a:solidFill>
                </a:defRPr>
              </a:lvl1pPr>
            </a:lstStyle>
            <a:p>
              <a:pPr lvl="0">
                <a:defRPr sz="1800">
                  <a:solidFill>
                    <a:srgbClr val="000000"/>
                  </a:solidFill>
                </a:defRPr>
              </a:pPr>
              <a:r>
                <a:rPr sz="2300">
                  <a:solidFill>
                    <a:srgbClr val="00397A"/>
                  </a:solidFill>
                </a:rPr>
                <a:t>ATLAS TileCal</a:t>
              </a:r>
            </a:p>
          </p:txBody>
        </p:sp>
      </p:grpSp>
      <p:pic>
        <p:nvPicPr>
          <p:cNvPr id="544" name="Screen Shot 2014-06-06 at 19.09.54.png"/>
          <p:cNvPicPr/>
          <p:nvPr/>
        </p:nvPicPr>
        <p:blipFill>
          <a:blip r:embed="rId2">
            <a:extLst/>
          </a:blip>
          <a:stretch>
            <a:fillRect/>
          </a:stretch>
        </p:blipFill>
        <p:spPr>
          <a:xfrm>
            <a:off x="8388998" y="7031999"/>
            <a:ext cx="4892854" cy="2882732"/>
          </a:xfrm>
          <a:prstGeom prst="rect">
            <a:avLst/>
          </a:prstGeom>
          <a:ln w="12700">
            <a:miter lim="400000"/>
          </a:ln>
        </p:spPr>
      </p:pic>
      <p:pic>
        <p:nvPicPr>
          <p:cNvPr id="545" name="Screen Shot 2014-06-07 at 11.43.37.png"/>
          <p:cNvPicPr/>
          <p:nvPr/>
        </p:nvPicPr>
        <p:blipFill>
          <a:blip r:embed="rId3">
            <a:extLst/>
          </a:blip>
          <a:stretch>
            <a:fillRect/>
          </a:stretch>
        </p:blipFill>
        <p:spPr>
          <a:xfrm>
            <a:off x="289903" y="6046092"/>
            <a:ext cx="5241276" cy="3904703"/>
          </a:xfrm>
          <a:prstGeom prst="rect">
            <a:avLst/>
          </a:prstGeom>
          <a:ln w="12700">
            <a:miter lim="400000"/>
          </a:ln>
        </p:spPr>
      </p:pic>
      <p:pic>
        <p:nvPicPr>
          <p:cNvPr id="546" name="Screen Shot 2014-06-06 at 19.07.37.png"/>
          <p:cNvPicPr/>
          <p:nvPr/>
        </p:nvPicPr>
        <p:blipFill>
          <a:blip r:embed="rId4">
            <a:extLst/>
          </a:blip>
          <a:stretch>
            <a:fillRect/>
          </a:stretch>
        </p:blipFill>
        <p:spPr>
          <a:xfrm>
            <a:off x="5679925" y="6578284"/>
            <a:ext cx="2962000" cy="3028619"/>
          </a:xfrm>
          <a:prstGeom prst="rect">
            <a:avLst/>
          </a:prstGeom>
          <a:ln w="12700">
            <a:miter lim="400000"/>
          </a:ln>
        </p:spPr>
      </p:pic>
      <p:sp>
        <p:nvSpPr>
          <p:cNvPr id="547" name="Shape 547"/>
          <p:cNvSpPr/>
          <p:nvPr/>
        </p:nvSpPr>
        <p:spPr>
          <a:xfrm>
            <a:off x="2107946" y="2785914"/>
            <a:ext cx="5112215"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300">
                <a:solidFill>
                  <a:srgbClr val="00397A"/>
                </a:solidFill>
              </a:defRPr>
            </a:lvl1pPr>
          </a:lstStyle>
          <a:p>
            <a:pPr lvl="0">
              <a:defRPr sz="1800">
                <a:solidFill>
                  <a:srgbClr val="000000"/>
                </a:solidFill>
              </a:defRPr>
            </a:pPr>
            <a:r>
              <a:rPr sz="2300">
                <a:solidFill>
                  <a:srgbClr val="00397A"/>
                </a:solidFill>
              </a:rPr>
              <a:t>Detectores de gases presurizados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3"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9" name="Screen Shot 2014-06-07 at 11.39.20.png"/>
          <p:cNvPicPr/>
          <p:nvPr/>
        </p:nvPicPr>
        <p:blipFill>
          <a:blip r:embed="rId2">
            <a:extLst/>
          </a:blip>
          <a:stretch>
            <a:fillRect/>
          </a:stretch>
        </p:blipFill>
        <p:spPr>
          <a:xfrm>
            <a:off x="8020294" y="2750392"/>
            <a:ext cx="4824116" cy="3349118"/>
          </a:xfrm>
          <a:prstGeom prst="rect">
            <a:avLst/>
          </a:prstGeom>
          <a:ln w="12700">
            <a:miter lim="400000"/>
          </a:ln>
        </p:spPr>
      </p:pic>
      <p:pic>
        <p:nvPicPr>
          <p:cNvPr id="550" name="Screen Shot 2014-06-07 at 11.39.02.png"/>
          <p:cNvPicPr/>
          <p:nvPr/>
        </p:nvPicPr>
        <p:blipFill>
          <a:blip r:embed="rId3">
            <a:extLst/>
          </a:blip>
          <a:stretch>
            <a:fillRect/>
          </a:stretch>
        </p:blipFill>
        <p:spPr>
          <a:xfrm>
            <a:off x="380644" y="1683922"/>
            <a:ext cx="5851956" cy="2185575"/>
          </a:xfrm>
          <a:prstGeom prst="rect">
            <a:avLst/>
          </a:prstGeom>
          <a:ln w="12700">
            <a:miter lim="400000"/>
          </a:ln>
        </p:spPr>
      </p:pic>
      <p:pic>
        <p:nvPicPr>
          <p:cNvPr id="551" name="Screen Shot 2014-06-07 at 11.39.13.png"/>
          <p:cNvPicPr/>
          <p:nvPr/>
        </p:nvPicPr>
        <p:blipFill>
          <a:blip r:embed="rId4">
            <a:extLst/>
          </a:blip>
          <a:stretch>
            <a:fillRect/>
          </a:stretch>
        </p:blipFill>
        <p:spPr>
          <a:xfrm>
            <a:off x="8573842" y="6432709"/>
            <a:ext cx="4440681" cy="3349118"/>
          </a:xfrm>
          <a:prstGeom prst="rect">
            <a:avLst/>
          </a:prstGeom>
          <a:ln w="12700">
            <a:miter lim="400000"/>
          </a:ln>
        </p:spPr>
      </p:pic>
      <p:sp>
        <p:nvSpPr>
          <p:cNvPr id="552" name="Shape 552"/>
          <p:cNvSpPr/>
          <p:nvPr/>
        </p:nvSpPr>
        <p:spPr>
          <a:xfrm>
            <a:off x="982881" y="4289563"/>
            <a:ext cx="6395581" cy="53527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defTabSz="457200">
              <a:defRPr sz="1800">
                <a:solidFill>
                  <a:srgbClr val="000000"/>
                </a:solidFill>
              </a:defRPr>
            </a:pPr>
            <a:r>
              <a:rPr b="1" sz="1600">
                <a:solidFill>
                  <a:srgbClr val="5747C1"/>
                </a:solidFill>
                <a:latin typeface="Arial"/>
                <a:ea typeface="Arial"/>
                <a:cs typeface="Arial"/>
                <a:sym typeface="Arial"/>
              </a:rPr>
              <a:t>Electronics:</a:t>
            </a:r>
            <a:r>
              <a:rPr sz="1600">
                <a:solidFill>
                  <a:srgbClr val="5747C1"/>
                </a:solidFill>
                <a:latin typeface="Arial"/>
                <a:ea typeface="Arial"/>
                <a:cs typeface="Arial"/>
                <a:sym typeface="Arial"/>
              </a:rPr>
              <a:t> Knowledge in electronic design and industrial electronic technologies enables Scientifica to design and manufacture devices to be integrated in its products, or give specific solutions to its clients.</a:t>
            </a:r>
            <a:endParaRPr sz="1600">
              <a:solidFill>
                <a:srgbClr val="5747C1"/>
              </a:solidFill>
              <a:latin typeface="Arial"/>
              <a:ea typeface="Arial"/>
              <a:cs typeface="Arial"/>
              <a:sym typeface="Arial"/>
            </a:endParaRPr>
          </a:p>
          <a:p>
            <a:pPr lvl="0" algn="just" defTabSz="457200">
              <a:defRPr sz="1800">
                <a:solidFill>
                  <a:srgbClr val="000000"/>
                </a:solidFill>
              </a:defRPr>
            </a:pPr>
            <a:r>
              <a:rPr b="1" sz="1600">
                <a:solidFill>
                  <a:srgbClr val="5747C1"/>
                </a:solidFill>
                <a:latin typeface="Arial"/>
                <a:ea typeface="Arial"/>
                <a:cs typeface="Arial"/>
                <a:sym typeface="Arial"/>
              </a:rPr>
              <a:t>Signal processing and control:</a:t>
            </a:r>
            <a:r>
              <a:rPr sz="1600">
                <a:solidFill>
                  <a:srgbClr val="5747C1"/>
                </a:solidFill>
                <a:latin typeface="Arial"/>
                <a:ea typeface="Arial"/>
                <a:cs typeface="Arial"/>
                <a:sym typeface="Arial"/>
              </a:rPr>
              <a:t> Scientifica has a deep knowledge in signal processing and system’s control, been able to measure, analyze, process and control the complex signals that appear in scientific applications. Thus it can give solutions in a wide range of applications in science, like neutron detectors, or other applications with complex signal’s analysis.</a:t>
            </a:r>
            <a:endParaRPr sz="1600">
              <a:solidFill>
                <a:srgbClr val="5747C1"/>
              </a:solidFill>
              <a:latin typeface="Arial"/>
              <a:ea typeface="Arial"/>
              <a:cs typeface="Arial"/>
              <a:sym typeface="Arial"/>
            </a:endParaRPr>
          </a:p>
          <a:p>
            <a:pPr lvl="0" algn="just" defTabSz="457200">
              <a:defRPr sz="1800">
                <a:solidFill>
                  <a:srgbClr val="000000"/>
                </a:solidFill>
              </a:defRPr>
            </a:pPr>
            <a:r>
              <a:rPr b="1" sz="1600">
                <a:solidFill>
                  <a:srgbClr val="5747C1"/>
                </a:solidFill>
                <a:latin typeface="Arial"/>
                <a:ea typeface="Arial"/>
                <a:cs typeface="Arial"/>
                <a:sym typeface="Arial"/>
              </a:rPr>
              <a:t>Composite materials:</a:t>
            </a:r>
            <a:r>
              <a:rPr sz="1600">
                <a:solidFill>
                  <a:srgbClr val="5747C1"/>
                </a:solidFill>
                <a:latin typeface="Arial"/>
                <a:ea typeface="Arial"/>
                <a:cs typeface="Arial"/>
                <a:sym typeface="Arial"/>
              </a:rPr>
              <a:t> Scientifica posses very strong knowledge in composite materials. It’s able to deliver all along the whole value chain of composite materials part’s manufacture. From the desing and calculus, to the manufacturing process engineering and the manufacturing itself. This enables the development and manufacturing of custom structural and functional materials to meet the very different and demanding applications of the science market.</a:t>
            </a:r>
            <a:endParaRPr sz="1600">
              <a:solidFill>
                <a:srgbClr val="5747C1"/>
              </a:solidFill>
              <a:latin typeface="Arial"/>
              <a:ea typeface="Arial"/>
              <a:cs typeface="Arial"/>
              <a:sym typeface="Arial"/>
            </a:endParaRPr>
          </a:p>
          <a:p>
            <a:pPr lvl="0" algn="just" defTabSz="457200">
              <a:defRPr sz="1800">
                <a:solidFill>
                  <a:srgbClr val="000000"/>
                </a:solidFill>
              </a:defRPr>
            </a:pPr>
            <a:r>
              <a:rPr b="1" sz="1600">
                <a:solidFill>
                  <a:srgbClr val="5747C1"/>
                </a:solidFill>
                <a:latin typeface="Arial"/>
                <a:ea typeface="Arial"/>
                <a:cs typeface="Arial"/>
                <a:sym typeface="Arial"/>
              </a:rPr>
              <a:t>Precision mechanics:</a:t>
            </a:r>
            <a:r>
              <a:rPr sz="1600">
                <a:solidFill>
                  <a:srgbClr val="5747C1"/>
                </a:solidFill>
                <a:latin typeface="Arial"/>
                <a:ea typeface="Arial"/>
                <a:cs typeface="Arial"/>
                <a:sym typeface="Arial"/>
              </a:rPr>
              <a:t> Scientifica also provides precision mechanic systems for the scientific market. It contributes with its knowledge in precision motion control, integration and industrialization, to the knowledge in mechanical engineering of its mother company AVS, and its other industrial partners to deliver high precision and complex motion control solutions. Turn key and off the shelf solutions are available depending the clients’ needs.</a:t>
            </a:r>
          </a:p>
        </p:txBody>
      </p:sp>
      <p:sp>
        <p:nvSpPr>
          <p:cNvPr id="553" name="Shape 553"/>
          <p:cNvSpPr/>
          <p:nvPr/>
        </p:nvSpPr>
        <p:spPr>
          <a:xfrm>
            <a:off x="573923" y="875002"/>
            <a:ext cx="5112214"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a:t>
            </a:r>
          </a:p>
        </p:txBody>
      </p:sp>
      <p:sp>
        <p:nvSpPr>
          <p:cNvPr id="554" name="Shape 554"/>
          <p:cNvSpPr/>
          <p:nvPr/>
        </p:nvSpPr>
        <p:spPr>
          <a:xfrm>
            <a:off x="579301" y="177218"/>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6" name="Shape 556"/>
          <p:cNvSpPr/>
          <p:nvPr/>
        </p:nvSpPr>
        <p:spPr>
          <a:xfrm rot="21600000">
            <a:off x="397510" y="182077"/>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
        <p:nvSpPr>
          <p:cNvPr id="557" name="Shape 557"/>
          <p:cNvSpPr/>
          <p:nvPr/>
        </p:nvSpPr>
        <p:spPr>
          <a:xfrm>
            <a:off x="779872" y="2856296"/>
            <a:ext cx="5414058"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Microelectrónica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Electrónica </a:t>
            </a:r>
          </a:p>
        </p:txBody>
      </p:sp>
      <p:sp>
        <p:nvSpPr>
          <p:cNvPr id="558" name="Shape 558"/>
          <p:cNvSpPr/>
          <p:nvPr/>
        </p:nvSpPr>
        <p:spPr>
          <a:xfrm>
            <a:off x="779872" y="3776570"/>
            <a:ext cx="4181844" cy="173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Software científico </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Modelado científico </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Computación distribuida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Big data</a:t>
            </a:r>
          </a:p>
        </p:txBody>
      </p:sp>
      <p:sp>
        <p:nvSpPr>
          <p:cNvPr id="559" name="Shape 559"/>
          <p:cNvSpPr/>
          <p:nvPr/>
        </p:nvSpPr>
        <p:spPr>
          <a:xfrm>
            <a:off x="779872" y="1936247"/>
            <a:ext cx="4080080"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A6AAA8"/>
                </a:solidFill>
              </a:rPr>
              <a:t>Materiales detectores</a:t>
            </a:r>
            <a:endParaRPr sz="2500">
              <a:solidFill>
                <a:srgbClr val="A6AAA8"/>
              </a:solidFill>
            </a:endParaRPr>
          </a:p>
          <a:p>
            <a:pPr lvl="0" marL="300789" indent="-300789" algn="l">
              <a:lnSpc>
                <a:spcPct val="110000"/>
              </a:lnSpc>
              <a:buSzPct val="75000"/>
              <a:buChar char="•"/>
              <a:defRPr sz="1800">
                <a:solidFill>
                  <a:srgbClr val="000000"/>
                </a:solidFill>
              </a:defRPr>
            </a:pPr>
            <a:r>
              <a:rPr sz="2500">
                <a:solidFill>
                  <a:srgbClr val="A6AAA8"/>
                </a:solidFill>
              </a:rPr>
              <a:t>Sistemas detectores</a:t>
            </a:r>
          </a:p>
        </p:txBody>
      </p:sp>
      <p:sp>
        <p:nvSpPr>
          <p:cNvPr id="560" name="Shape 560"/>
          <p:cNvSpPr/>
          <p:nvPr/>
        </p:nvSpPr>
        <p:spPr>
          <a:xfrm rot="21600000">
            <a:off x="354161" y="1001927"/>
            <a:ext cx="899452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Tecnologías implicadas en física de partículas</a:t>
            </a:r>
          </a:p>
        </p:txBody>
      </p:sp>
      <p:sp>
        <p:nvSpPr>
          <p:cNvPr id="561" name="Shape 561"/>
          <p:cNvSpPr/>
          <p:nvPr/>
        </p:nvSpPr>
        <p:spPr>
          <a:xfrm>
            <a:off x="5606117" y="2855549"/>
            <a:ext cx="7044522"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Ingeniería de alto y ultra alto vacío</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Ingeniería mecánica de precisión</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Diseño multifísica (EM-HF-TH-MEC). </a:t>
            </a:r>
          </a:p>
        </p:txBody>
      </p:sp>
      <p:sp>
        <p:nvSpPr>
          <p:cNvPr id="562" name="Shape 562"/>
          <p:cNvSpPr/>
          <p:nvPr/>
        </p:nvSpPr>
        <p:spPr>
          <a:xfrm>
            <a:off x="5606117" y="4242386"/>
            <a:ext cx="7044522"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Ventilación y enfriamiento</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Criogenia</a:t>
            </a:r>
            <a:endParaRPr sz="2500">
              <a:solidFill>
                <a:srgbClr val="002452"/>
              </a:solidFill>
            </a:endParaRPr>
          </a:p>
        </p:txBody>
      </p:sp>
      <p:sp>
        <p:nvSpPr>
          <p:cNvPr id="563" name="Shape 563"/>
          <p:cNvSpPr/>
          <p:nvPr/>
        </p:nvSpPr>
        <p:spPr>
          <a:xfrm>
            <a:off x="5606117" y="5129021"/>
            <a:ext cx="7044522"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Imanes</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Radiofrecuencia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Superconductividad </a:t>
            </a:r>
          </a:p>
        </p:txBody>
      </p:sp>
      <p:sp>
        <p:nvSpPr>
          <p:cNvPr id="564" name="Shape 564"/>
          <p:cNvSpPr/>
          <p:nvPr/>
        </p:nvSpPr>
        <p:spPr>
          <a:xfrm>
            <a:off x="5612545" y="1933383"/>
            <a:ext cx="5414058"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Electrónica de potencia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Electrónica de control</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6" name="Shape 566"/>
          <p:cNvSpPr/>
          <p:nvPr/>
        </p:nvSpPr>
        <p:spPr>
          <a:xfrm>
            <a:off x="453091" y="830074"/>
            <a:ext cx="5414058"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00789" indent="-300789" algn="l">
              <a:lnSpc>
                <a:spcPct val="110000"/>
              </a:lnSpc>
              <a:buSzPct val="75000"/>
              <a:buChar char="•"/>
              <a:defRPr b="1" sz="2500">
                <a:solidFill>
                  <a:srgbClr val="002452"/>
                </a:solidFill>
              </a:defRPr>
            </a:lvl1pPr>
          </a:lstStyle>
          <a:p>
            <a:pPr lvl="0">
              <a:defRPr b="0" sz="1800">
                <a:solidFill>
                  <a:srgbClr val="000000"/>
                </a:solidFill>
              </a:defRPr>
            </a:pPr>
            <a:r>
              <a:rPr b="1" sz="2500">
                <a:solidFill>
                  <a:srgbClr val="002452"/>
                </a:solidFill>
              </a:rPr>
              <a:t>Microelectrónica</a:t>
            </a:r>
          </a:p>
        </p:txBody>
      </p:sp>
      <p:sp>
        <p:nvSpPr>
          <p:cNvPr id="567" name="Shape 567"/>
          <p:cNvSpPr/>
          <p:nvPr/>
        </p:nvSpPr>
        <p:spPr>
          <a:xfrm>
            <a:off x="960326" y="1350688"/>
            <a:ext cx="5414058"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00789" indent="-300789" algn="l">
              <a:lnSpc>
                <a:spcPct val="110000"/>
              </a:lnSpc>
              <a:buSzPct val="75000"/>
              <a:buChar char="•"/>
              <a:defRPr b="1" sz="2500">
                <a:solidFill>
                  <a:srgbClr val="002452"/>
                </a:solidFill>
              </a:defRPr>
            </a:lvl1pPr>
          </a:lstStyle>
          <a:p>
            <a:pPr lvl="0">
              <a:defRPr b="0" sz="1800">
                <a:solidFill>
                  <a:srgbClr val="000000"/>
                </a:solidFill>
              </a:defRPr>
            </a:pPr>
            <a:r>
              <a:rPr b="1" sz="2500">
                <a:solidFill>
                  <a:srgbClr val="002452"/>
                </a:solidFill>
              </a:rPr>
              <a:t>UB</a:t>
            </a:r>
          </a:p>
        </p:txBody>
      </p:sp>
      <p:pic>
        <p:nvPicPr>
          <p:cNvPr id="568" name="Screen Shot 2014-06-07 at 11.01.42.png"/>
          <p:cNvPicPr/>
          <p:nvPr/>
        </p:nvPicPr>
        <p:blipFill>
          <a:blip r:embed="rId2">
            <a:extLst/>
          </a:blip>
          <a:stretch>
            <a:fillRect/>
          </a:stretch>
        </p:blipFill>
        <p:spPr>
          <a:xfrm>
            <a:off x="4563928" y="5646507"/>
            <a:ext cx="8115322" cy="3901804"/>
          </a:xfrm>
          <a:prstGeom prst="rect">
            <a:avLst/>
          </a:prstGeom>
          <a:ln w="12700">
            <a:miter lim="400000"/>
          </a:ln>
        </p:spPr>
      </p:pic>
      <p:pic>
        <p:nvPicPr>
          <p:cNvPr id="569" name="Screen Shot 2014-06-07 at 11.04.40.png"/>
          <p:cNvPicPr/>
          <p:nvPr/>
        </p:nvPicPr>
        <p:blipFill>
          <a:blip r:embed="rId3">
            <a:extLst/>
          </a:blip>
          <a:stretch>
            <a:fillRect/>
          </a:stretch>
        </p:blipFill>
        <p:spPr>
          <a:xfrm>
            <a:off x="6946512" y="1042842"/>
            <a:ext cx="5831404" cy="4508699"/>
          </a:xfrm>
          <a:prstGeom prst="rect">
            <a:avLst/>
          </a:prstGeom>
          <a:ln w="12700">
            <a:miter lim="400000"/>
          </a:ln>
        </p:spPr>
      </p:pic>
      <p:pic>
        <p:nvPicPr>
          <p:cNvPr id="570" name="Screen Shot 2014-06-07 at 11.05.10.png"/>
          <p:cNvPicPr/>
          <p:nvPr/>
        </p:nvPicPr>
        <p:blipFill>
          <a:blip r:embed="rId4">
            <a:extLst/>
          </a:blip>
          <a:stretch>
            <a:fillRect/>
          </a:stretch>
        </p:blipFill>
        <p:spPr>
          <a:xfrm>
            <a:off x="107256" y="3361061"/>
            <a:ext cx="4603068" cy="4508699"/>
          </a:xfrm>
          <a:prstGeom prst="rect">
            <a:avLst/>
          </a:prstGeom>
          <a:ln w="12700">
            <a:miter lim="400000"/>
          </a:ln>
        </p:spPr>
      </p:pic>
      <p:sp>
        <p:nvSpPr>
          <p:cNvPr id="571" name="Shape 571"/>
          <p:cNvSpPr/>
          <p:nvPr/>
        </p:nvSpPr>
        <p:spPr>
          <a:xfrm>
            <a:off x="1113682" y="1865017"/>
            <a:ext cx="5414057"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sz="2500">
                <a:solidFill>
                  <a:srgbClr val="002452"/>
                </a:solidFill>
              </a:defRPr>
            </a:lvl1pPr>
          </a:lstStyle>
          <a:p>
            <a:pPr lvl="0">
              <a:defRPr sz="1800">
                <a:solidFill>
                  <a:srgbClr val="000000"/>
                </a:solidFill>
              </a:defRPr>
            </a:pPr>
            <a:r>
              <a:rPr sz="2500">
                <a:solidFill>
                  <a:srgbClr val="002452"/>
                </a:solidFill>
              </a:rPr>
              <a:t>CTA, LHCb</a:t>
            </a:r>
          </a:p>
        </p:txBody>
      </p:sp>
      <p:sp>
        <p:nvSpPr>
          <p:cNvPr id="572" name="Shape 572"/>
          <p:cNvSpPr/>
          <p:nvPr/>
        </p:nvSpPr>
        <p:spPr>
          <a:xfrm>
            <a:off x="407139" y="150731"/>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4" name="Shape 574"/>
          <p:cNvSpPr/>
          <p:nvPr/>
        </p:nvSpPr>
        <p:spPr>
          <a:xfrm>
            <a:off x="466531" y="862451"/>
            <a:ext cx="5414058"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00789" indent="-300789" algn="l">
              <a:lnSpc>
                <a:spcPct val="110000"/>
              </a:lnSpc>
              <a:buSzPct val="75000"/>
              <a:buChar char="•"/>
              <a:defRPr b="1" sz="2500">
                <a:solidFill>
                  <a:srgbClr val="002452"/>
                </a:solidFill>
              </a:defRPr>
            </a:lvl1pPr>
          </a:lstStyle>
          <a:p>
            <a:pPr lvl="0">
              <a:defRPr b="0" sz="1800">
                <a:solidFill>
                  <a:srgbClr val="000000"/>
                </a:solidFill>
              </a:defRPr>
            </a:pPr>
            <a:r>
              <a:rPr b="1" sz="2500">
                <a:solidFill>
                  <a:srgbClr val="002452"/>
                </a:solidFill>
              </a:rPr>
              <a:t>Microelectrónica</a:t>
            </a:r>
            <a:endParaRPr b="1" sz="2500">
              <a:solidFill>
                <a:srgbClr val="002452"/>
              </a:solidFill>
            </a:endParaRPr>
          </a:p>
        </p:txBody>
      </p:sp>
      <p:sp>
        <p:nvSpPr>
          <p:cNvPr id="575" name="Shape 575"/>
          <p:cNvSpPr/>
          <p:nvPr/>
        </p:nvSpPr>
        <p:spPr>
          <a:xfrm>
            <a:off x="1053291" y="1444308"/>
            <a:ext cx="5414057"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00789" indent="-300789" algn="l">
              <a:lnSpc>
                <a:spcPct val="110000"/>
              </a:lnSpc>
              <a:buSzPct val="75000"/>
              <a:buChar char="•"/>
              <a:defRPr b="1" sz="2500">
                <a:solidFill>
                  <a:srgbClr val="002452"/>
                </a:solidFill>
              </a:defRPr>
            </a:lvl1pPr>
          </a:lstStyle>
          <a:p>
            <a:pPr lvl="0">
              <a:defRPr b="0" sz="1800">
                <a:solidFill>
                  <a:srgbClr val="000000"/>
                </a:solidFill>
              </a:defRPr>
            </a:pPr>
            <a:r>
              <a:rPr b="1" sz="2500">
                <a:solidFill>
                  <a:srgbClr val="002452"/>
                </a:solidFill>
              </a:rPr>
              <a:t>Alibaba, CMN-IFIC</a:t>
            </a:r>
            <a:endParaRPr b="1" sz="2500">
              <a:solidFill>
                <a:srgbClr val="002452"/>
              </a:solidFill>
            </a:endParaRPr>
          </a:p>
        </p:txBody>
      </p:sp>
      <p:pic>
        <p:nvPicPr>
          <p:cNvPr id="576" name="Screen Shot 2014-06-07 at 10.52.26.png"/>
          <p:cNvPicPr/>
          <p:nvPr/>
        </p:nvPicPr>
        <p:blipFill>
          <a:blip r:embed="rId2">
            <a:extLst/>
          </a:blip>
          <a:stretch>
            <a:fillRect/>
          </a:stretch>
        </p:blipFill>
        <p:spPr>
          <a:xfrm>
            <a:off x="8528453" y="524328"/>
            <a:ext cx="4058105" cy="1147628"/>
          </a:xfrm>
          <a:prstGeom prst="rect">
            <a:avLst/>
          </a:prstGeom>
          <a:ln w="12700">
            <a:miter lim="400000"/>
          </a:ln>
        </p:spPr>
      </p:pic>
      <p:pic>
        <p:nvPicPr>
          <p:cNvPr id="577" name="Screen Shot 2014-06-07 at 10.51.26.png"/>
          <p:cNvPicPr/>
          <p:nvPr/>
        </p:nvPicPr>
        <p:blipFill>
          <a:blip r:embed="rId3">
            <a:extLst/>
          </a:blip>
          <a:stretch>
            <a:fillRect/>
          </a:stretch>
        </p:blipFill>
        <p:spPr>
          <a:xfrm>
            <a:off x="4122744" y="1903285"/>
            <a:ext cx="8677433" cy="7808630"/>
          </a:xfrm>
          <a:prstGeom prst="rect">
            <a:avLst/>
          </a:prstGeom>
          <a:ln w="12700">
            <a:miter lim="400000"/>
          </a:ln>
        </p:spPr>
      </p:pic>
      <p:sp>
        <p:nvSpPr>
          <p:cNvPr id="578" name="Shape 578"/>
          <p:cNvSpPr/>
          <p:nvPr/>
        </p:nvSpPr>
        <p:spPr>
          <a:xfrm>
            <a:off x="579301" y="177218"/>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0" name="Screen Shot 2014-06-07 at 11.43.45.png"/>
          <p:cNvPicPr/>
          <p:nvPr/>
        </p:nvPicPr>
        <p:blipFill>
          <a:blip r:embed="rId2">
            <a:extLst/>
          </a:blip>
          <a:stretch>
            <a:fillRect/>
          </a:stretch>
        </p:blipFill>
        <p:spPr>
          <a:xfrm>
            <a:off x="1826612" y="3866407"/>
            <a:ext cx="7786334" cy="5566012"/>
          </a:xfrm>
          <a:prstGeom prst="rect">
            <a:avLst/>
          </a:prstGeom>
          <a:ln w="12700">
            <a:miter lim="400000"/>
          </a:ln>
        </p:spPr>
      </p:pic>
      <p:pic>
        <p:nvPicPr>
          <p:cNvPr id="581" name="Screen Shot 2014-06-06 at 18.41.11.png"/>
          <p:cNvPicPr/>
          <p:nvPr/>
        </p:nvPicPr>
        <p:blipFill>
          <a:blip r:embed="rId3">
            <a:extLst/>
          </a:blip>
          <a:stretch>
            <a:fillRect/>
          </a:stretch>
        </p:blipFill>
        <p:spPr>
          <a:xfrm>
            <a:off x="629331" y="1082837"/>
            <a:ext cx="5029801" cy="3799436"/>
          </a:xfrm>
          <a:prstGeom prst="rect">
            <a:avLst/>
          </a:prstGeom>
          <a:ln w="12700">
            <a:miter lim="400000"/>
          </a:ln>
        </p:spPr>
      </p:pic>
      <p:sp>
        <p:nvSpPr>
          <p:cNvPr id="582" name="Shape 582"/>
          <p:cNvSpPr/>
          <p:nvPr/>
        </p:nvSpPr>
        <p:spPr>
          <a:xfrm>
            <a:off x="437203" y="435638"/>
            <a:ext cx="5414057"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00789" indent="-300789" algn="l">
              <a:lnSpc>
                <a:spcPct val="110000"/>
              </a:lnSpc>
              <a:buSzPct val="75000"/>
              <a:buChar char="•"/>
              <a:defRPr b="1" sz="2500">
                <a:solidFill>
                  <a:srgbClr val="002452"/>
                </a:solidFill>
              </a:defRPr>
            </a:lvl1pPr>
          </a:lstStyle>
          <a:p>
            <a:pPr lvl="0">
              <a:defRPr b="0" sz="1800">
                <a:solidFill>
                  <a:srgbClr val="000000"/>
                </a:solidFill>
              </a:defRPr>
            </a:pPr>
            <a:r>
              <a:rPr b="1" sz="2500">
                <a:solidFill>
                  <a:srgbClr val="002452"/>
                </a:solidFill>
              </a:rPr>
              <a:t>Electrónica  </a:t>
            </a:r>
          </a:p>
        </p:txBody>
      </p:sp>
      <p:pic>
        <p:nvPicPr>
          <p:cNvPr id="583" name="Screen Shot 2014-06-06 at 18.41.42.png"/>
          <p:cNvPicPr/>
          <p:nvPr/>
        </p:nvPicPr>
        <p:blipFill>
          <a:blip r:embed="rId4">
            <a:extLst/>
          </a:blip>
          <a:stretch>
            <a:fillRect/>
          </a:stretch>
        </p:blipFill>
        <p:spPr>
          <a:xfrm>
            <a:off x="72601" y="3844505"/>
            <a:ext cx="6537426" cy="5908087"/>
          </a:xfrm>
          <a:prstGeom prst="rect">
            <a:avLst/>
          </a:prstGeom>
          <a:ln w="12700">
            <a:miter lim="400000"/>
          </a:ln>
        </p:spPr>
      </p:pic>
      <p:pic>
        <p:nvPicPr>
          <p:cNvPr id="584" name="Screen Shot 2014-06-07 at 11.42.46.png"/>
          <p:cNvPicPr/>
          <p:nvPr/>
        </p:nvPicPr>
        <p:blipFill>
          <a:blip r:embed="rId5">
            <a:extLst/>
          </a:blip>
          <a:stretch>
            <a:fillRect/>
          </a:stretch>
        </p:blipFill>
        <p:spPr>
          <a:xfrm>
            <a:off x="6676563" y="976957"/>
            <a:ext cx="4238588" cy="4011196"/>
          </a:xfrm>
          <a:prstGeom prst="rect">
            <a:avLst/>
          </a:prstGeom>
          <a:ln w="12700">
            <a:miter lim="400000"/>
          </a:ln>
        </p:spPr>
      </p:pic>
      <p:pic>
        <p:nvPicPr>
          <p:cNvPr id="585" name="Screen Shot 2014-06-07 at 11.43.10.png"/>
          <p:cNvPicPr/>
          <p:nvPr/>
        </p:nvPicPr>
        <p:blipFill>
          <a:blip r:embed="rId6">
            <a:extLst/>
          </a:blip>
          <a:stretch>
            <a:fillRect/>
          </a:stretch>
        </p:blipFill>
        <p:spPr>
          <a:xfrm>
            <a:off x="9291404" y="4785339"/>
            <a:ext cx="5548285" cy="2750432"/>
          </a:xfrm>
          <a:prstGeom prst="rect">
            <a:avLst/>
          </a:prstGeom>
          <a:ln w="12700">
            <a:miter lim="400000"/>
          </a:ln>
        </p:spPr>
      </p:pic>
      <p:pic>
        <p:nvPicPr>
          <p:cNvPr id="586" name="Screen Shot 2014-06-07 at 11.43.57.png"/>
          <p:cNvPicPr/>
          <p:nvPr/>
        </p:nvPicPr>
        <p:blipFill>
          <a:blip r:embed="rId7">
            <a:extLst/>
          </a:blip>
          <a:stretch>
            <a:fillRect/>
          </a:stretch>
        </p:blipFill>
        <p:spPr>
          <a:xfrm>
            <a:off x="9118439" y="6569869"/>
            <a:ext cx="3820845" cy="3206925"/>
          </a:xfrm>
          <a:prstGeom prst="rect">
            <a:avLst/>
          </a:prstGeom>
          <a:ln w="12700">
            <a:miter lim="400000"/>
          </a:ln>
        </p:spPr>
      </p:pic>
      <p:pic>
        <p:nvPicPr>
          <p:cNvPr id="587" name="Screen Shot 2014-06-07 at 11.42.17.png"/>
          <p:cNvPicPr/>
          <p:nvPr/>
        </p:nvPicPr>
        <p:blipFill>
          <a:blip r:embed="rId8">
            <a:extLst/>
          </a:blip>
          <a:stretch>
            <a:fillRect/>
          </a:stretch>
        </p:blipFill>
        <p:spPr>
          <a:xfrm>
            <a:off x="10402068" y="862397"/>
            <a:ext cx="2603890" cy="3662503"/>
          </a:xfrm>
          <a:prstGeom prst="rect">
            <a:avLst/>
          </a:prstGeom>
          <a:ln w="12700">
            <a:miter lim="400000"/>
          </a:ln>
        </p:spPr>
      </p:pic>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9" name="Shape 589"/>
          <p:cNvSpPr/>
          <p:nvPr/>
        </p:nvSpPr>
        <p:spPr>
          <a:xfrm>
            <a:off x="437203" y="435638"/>
            <a:ext cx="5414057"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00789" indent="-300789" algn="l">
              <a:lnSpc>
                <a:spcPct val="110000"/>
              </a:lnSpc>
              <a:buSzPct val="75000"/>
              <a:buChar char="•"/>
              <a:defRPr b="1" sz="2500">
                <a:solidFill>
                  <a:srgbClr val="002452"/>
                </a:solidFill>
              </a:defRPr>
            </a:lvl1pPr>
          </a:lstStyle>
          <a:p>
            <a:pPr lvl="0">
              <a:defRPr b="0" sz="1800">
                <a:solidFill>
                  <a:srgbClr val="000000"/>
                </a:solidFill>
              </a:defRPr>
            </a:pPr>
            <a:r>
              <a:rPr b="1" sz="2500">
                <a:solidFill>
                  <a:srgbClr val="002452"/>
                </a:solidFill>
              </a:rPr>
              <a:t>Electrónica  </a:t>
            </a:r>
          </a:p>
        </p:txBody>
      </p:sp>
      <p:sp>
        <p:nvSpPr>
          <p:cNvPr id="590" name="Shape 590"/>
          <p:cNvSpPr/>
          <p:nvPr/>
        </p:nvSpPr>
        <p:spPr>
          <a:xfrm>
            <a:off x="6931849" y="5069175"/>
            <a:ext cx="5946406" cy="441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65100" indent="-28517" algn="just" defTabSz="457200">
              <a:defRPr sz="1700">
                <a:solidFill>
                  <a:srgbClr val="363636"/>
                </a:solidFill>
                <a:latin typeface="Arial Narrow"/>
                <a:ea typeface="Arial Narrow"/>
                <a:cs typeface="Arial Narrow"/>
                <a:sym typeface="Arial Narrow"/>
              </a:defRPr>
            </a:lvl1pPr>
          </a:lstStyle>
          <a:p>
            <a:pPr lvl="0">
              <a:defRPr sz="1800">
                <a:solidFill>
                  <a:srgbClr val="000000"/>
                </a:solidFill>
              </a:defRPr>
            </a:pPr>
            <a:r>
              <a:rPr sz="1700">
                <a:solidFill>
                  <a:srgbClr val="363636"/>
                </a:solidFill>
              </a:rPr>
              <a:t>Seven Solutions has been working in the last years for different scientific facilities and institutions, for instance through CERN, for different particle accelerator electronics (timing and control), through GSI for FAIR and through IAA for different aerospace projects. We have collaborated in developing and customizing different electronics, gateware (for FPGA based platforms) and low level software, for different labs for specific purpose applications. We have also collaborated in the development of a cutting edge timing technology (White Rabbit, http://www.sevensols.com/whiterabbitsolution/) which allows subnanosecond reliable synchronization at a network of up to 2000 nodes and 10 Kms distances. It allows fine synchronization, deterministic and reliable communication (with well defined maximum latency which is important for control distributed instrumentation facilities). This technology was successfully used in the final Neutrinos experiments (between Gran Sasso and CERN) and is now being considered in other international projects and facilities (such as FAIR at GSI).</a:t>
            </a:r>
          </a:p>
        </p:txBody>
      </p:sp>
      <p:sp>
        <p:nvSpPr>
          <p:cNvPr id="591" name="Shape 591"/>
          <p:cNvSpPr/>
          <p:nvPr/>
        </p:nvSpPr>
        <p:spPr>
          <a:xfrm>
            <a:off x="277498" y="1183729"/>
            <a:ext cx="5414058"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65100" indent="-28517" algn="just" defTabSz="457200">
              <a:defRPr sz="1800">
                <a:solidFill>
                  <a:srgbClr val="363636"/>
                </a:solidFill>
                <a:latin typeface="Arial Narrow"/>
                <a:ea typeface="Arial Narrow"/>
                <a:cs typeface="Arial Narrow"/>
                <a:sym typeface="Arial Narrow"/>
              </a:defRPr>
            </a:lvl1pPr>
          </a:lstStyle>
          <a:p>
            <a:pPr lvl="0">
              <a:defRPr>
                <a:solidFill>
                  <a:srgbClr val="000000"/>
                </a:solidFill>
              </a:defRPr>
            </a:pPr>
            <a:r>
              <a:rPr>
                <a:solidFill>
                  <a:srgbClr val="363636"/>
                </a:solidFill>
              </a:rPr>
              <a:t>Tharsis Technology is a R&amp;D company specialized in mechanical designs and advanced electronic for Nuclear and Particle Physics instruments, data acquisition and control systems providing high performance solutions. Technology Consulting Services. Ultra High Vacuum Systems. Radiation Detectors. Beam Diagnostic Systems. Advanced Electronic Systems. Electronic Repairs. Training.</a:t>
            </a:r>
            <a:endParaRPr>
              <a:solidFill>
                <a:srgbClr val="363636"/>
              </a:solidFill>
            </a:endParaRPr>
          </a:p>
        </p:txBody>
      </p:sp>
      <p:pic>
        <p:nvPicPr>
          <p:cNvPr id="592" name="Screen Shot 2014-06-07 at 11.48.34.png"/>
          <p:cNvPicPr/>
          <p:nvPr/>
        </p:nvPicPr>
        <p:blipFill>
          <a:blip r:embed="rId2">
            <a:extLst/>
          </a:blip>
          <a:stretch>
            <a:fillRect/>
          </a:stretch>
        </p:blipFill>
        <p:spPr>
          <a:xfrm>
            <a:off x="6715452" y="223536"/>
            <a:ext cx="6379201" cy="4429646"/>
          </a:xfrm>
          <a:prstGeom prst="rect">
            <a:avLst/>
          </a:prstGeom>
          <a:ln w="12700">
            <a:miter lim="400000"/>
          </a:ln>
        </p:spPr>
      </p:pic>
      <p:pic>
        <p:nvPicPr>
          <p:cNvPr id="593" name="Screen Shot 2014-06-07 at 11.50.53.png"/>
          <p:cNvPicPr/>
          <p:nvPr/>
        </p:nvPicPr>
        <p:blipFill>
          <a:blip r:embed="rId3">
            <a:extLst/>
          </a:blip>
          <a:stretch>
            <a:fillRect/>
          </a:stretch>
        </p:blipFill>
        <p:spPr>
          <a:xfrm>
            <a:off x="313059" y="4949201"/>
            <a:ext cx="6407632" cy="4441342"/>
          </a:xfrm>
          <a:prstGeom prst="rect">
            <a:avLst/>
          </a:prstGeom>
          <a:ln w="12700">
            <a:miter lim="400000"/>
          </a:ln>
        </p:spPr>
      </p:pic>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5" name="Shape 595"/>
          <p:cNvSpPr/>
          <p:nvPr/>
        </p:nvSpPr>
        <p:spPr>
          <a:xfrm>
            <a:off x="779872" y="2856296"/>
            <a:ext cx="5414058"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A6AAA8"/>
                </a:solidFill>
              </a:rPr>
              <a:t>Microelectrónica</a:t>
            </a:r>
            <a:endParaRPr sz="2500">
              <a:solidFill>
                <a:srgbClr val="A6AAA8"/>
              </a:solidFill>
            </a:endParaRPr>
          </a:p>
          <a:p>
            <a:pPr lvl="0" marL="300789" indent="-300789" algn="l">
              <a:lnSpc>
                <a:spcPct val="110000"/>
              </a:lnSpc>
              <a:buSzPct val="75000"/>
              <a:buChar char="•"/>
              <a:defRPr sz="1800">
                <a:solidFill>
                  <a:srgbClr val="000000"/>
                </a:solidFill>
              </a:defRPr>
            </a:pPr>
            <a:r>
              <a:rPr sz="2500">
                <a:solidFill>
                  <a:srgbClr val="A6AAA8"/>
                </a:solidFill>
              </a:rPr>
              <a:t>Electrónica </a:t>
            </a:r>
          </a:p>
        </p:txBody>
      </p:sp>
      <p:sp>
        <p:nvSpPr>
          <p:cNvPr id="596" name="Shape 596"/>
          <p:cNvSpPr/>
          <p:nvPr/>
        </p:nvSpPr>
        <p:spPr>
          <a:xfrm>
            <a:off x="779872" y="3776570"/>
            <a:ext cx="4181844" cy="173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Software científico </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Modelado científico </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Computación distribuida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Big data</a:t>
            </a:r>
          </a:p>
        </p:txBody>
      </p:sp>
      <p:sp>
        <p:nvSpPr>
          <p:cNvPr id="597" name="Shape 597"/>
          <p:cNvSpPr/>
          <p:nvPr/>
        </p:nvSpPr>
        <p:spPr>
          <a:xfrm>
            <a:off x="779872" y="1936247"/>
            <a:ext cx="4080080"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A6AAA8"/>
                </a:solidFill>
              </a:rPr>
              <a:t>Materiales detectores</a:t>
            </a:r>
            <a:endParaRPr sz="2500">
              <a:solidFill>
                <a:srgbClr val="A6AAA8"/>
              </a:solidFill>
            </a:endParaRPr>
          </a:p>
          <a:p>
            <a:pPr lvl="0" marL="300789" indent="-300789" algn="l">
              <a:lnSpc>
                <a:spcPct val="110000"/>
              </a:lnSpc>
              <a:buSzPct val="75000"/>
              <a:buChar char="•"/>
              <a:defRPr sz="1800">
                <a:solidFill>
                  <a:srgbClr val="000000"/>
                </a:solidFill>
              </a:defRPr>
            </a:pPr>
            <a:r>
              <a:rPr sz="2500">
                <a:solidFill>
                  <a:srgbClr val="A6AAA8"/>
                </a:solidFill>
              </a:rPr>
              <a:t>Sistemas detectores</a:t>
            </a:r>
          </a:p>
        </p:txBody>
      </p:sp>
      <p:sp>
        <p:nvSpPr>
          <p:cNvPr id="598" name="Shape 598"/>
          <p:cNvSpPr/>
          <p:nvPr/>
        </p:nvSpPr>
        <p:spPr>
          <a:xfrm rot="21600000">
            <a:off x="354161" y="1001927"/>
            <a:ext cx="899452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Tecnologías implicadas en física de partículas</a:t>
            </a:r>
          </a:p>
        </p:txBody>
      </p:sp>
      <p:sp>
        <p:nvSpPr>
          <p:cNvPr id="599" name="Shape 599"/>
          <p:cNvSpPr/>
          <p:nvPr/>
        </p:nvSpPr>
        <p:spPr>
          <a:xfrm>
            <a:off x="5606117" y="2855549"/>
            <a:ext cx="7044522"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Ingeniería de alto y ultra alto vacío</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Ingeniería mecánica de precisión</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Diseño multifísica (EM-HF-TH-MEC). </a:t>
            </a:r>
          </a:p>
        </p:txBody>
      </p:sp>
      <p:sp>
        <p:nvSpPr>
          <p:cNvPr id="600" name="Shape 600"/>
          <p:cNvSpPr/>
          <p:nvPr/>
        </p:nvSpPr>
        <p:spPr>
          <a:xfrm>
            <a:off x="5606117" y="4242386"/>
            <a:ext cx="7044522"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Ventilación y enfriamiento</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Criogenia</a:t>
            </a:r>
            <a:endParaRPr sz="2500">
              <a:solidFill>
                <a:srgbClr val="002452"/>
              </a:solidFill>
            </a:endParaRPr>
          </a:p>
        </p:txBody>
      </p:sp>
      <p:sp>
        <p:nvSpPr>
          <p:cNvPr id="601" name="Shape 601"/>
          <p:cNvSpPr/>
          <p:nvPr/>
        </p:nvSpPr>
        <p:spPr>
          <a:xfrm>
            <a:off x="5606117" y="5129021"/>
            <a:ext cx="7044522"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Imanes</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Radiofrecuencia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Superconductividad </a:t>
            </a:r>
          </a:p>
        </p:txBody>
      </p:sp>
      <p:sp>
        <p:nvSpPr>
          <p:cNvPr id="602" name="Shape 602"/>
          <p:cNvSpPr/>
          <p:nvPr/>
        </p:nvSpPr>
        <p:spPr>
          <a:xfrm>
            <a:off x="5612545" y="1933383"/>
            <a:ext cx="5414058"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Electrónica de potencia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Electrónica de control</a:t>
            </a:r>
          </a:p>
        </p:txBody>
      </p:sp>
      <p:sp>
        <p:nvSpPr>
          <p:cNvPr id="603" name="Shape 603"/>
          <p:cNvSpPr/>
          <p:nvPr/>
        </p:nvSpPr>
        <p:spPr>
          <a:xfrm>
            <a:off x="407139" y="150731"/>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nvSpPr>
        <p:spPr>
          <a:xfrm rot="21600000">
            <a:off x="188205" y="1059996"/>
            <a:ext cx="9683210"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En el ámbito de detectores: </a:t>
            </a:r>
          </a:p>
        </p:txBody>
      </p:sp>
      <p:sp>
        <p:nvSpPr>
          <p:cNvPr id="131" name="Shape 131"/>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grpSp>
        <p:nvGrpSpPr>
          <p:cNvPr id="137" name="Group 137"/>
          <p:cNvGrpSpPr/>
          <p:nvPr/>
        </p:nvGrpSpPr>
        <p:grpSpPr>
          <a:xfrm>
            <a:off x="720074" y="1820948"/>
            <a:ext cx="5112215" cy="2636262"/>
            <a:chOff x="0" y="0"/>
            <a:chExt cx="5112213" cy="2636260"/>
          </a:xfrm>
        </p:grpSpPr>
        <p:sp>
          <p:nvSpPr>
            <p:cNvPr id="132" name="Shape 132"/>
            <p:cNvSpPr/>
            <p:nvPr/>
          </p:nvSpPr>
          <p:spPr>
            <a:xfrm>
              <a:off x="0" y="0"/>
              <a:ext cx="5112214" cy="495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Ionización</a:t>
              </a:r>
            </a:p>
          </p:txBody>
        </p:sp>
        <p:sp>
          <p:nvSpPr>
            <p:cNvPr id="133" name="Shape 133"/>
            <p:cNvSpPr/>
            <p:nvPr/>
          </p:nvSpPr>
          <p:spPr>
            <a:xfrm>
              <a:off x="0" y="535240"/>
              <a:ext cx="5112214" cy="495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centelleo</a:t>
              </a:r>
            </a:p>
          </p:txBody>
        </p:sp>
        <p:sp>
          <p:nvSpPr>
            <p:cNvPr id="134" name="Shape 134"/>
            <p:cNvSpPr/>
            <p:nvPr/>
          </p:nvSpPr>
          <p:spPr>
            <a:xfrm>
              <a:off x="0" y="1070480"/>
              <a:ext cx="5112214" cy="495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fotones</a:t>
              </a:r>
            </a:p>
          </p:txBody>
        </p:sp>
        <p:sp>
          <p:nvSpPr>
            <p:cNvPr id="135" name="Shape 135"/>
            <p:cNvSpPr/>
            <p:nvPr/>
          </p:nvSpPr>
          <p:spPr>
            <a:xfrm>
              <a:off x="0" y="1605720"/>
              <a:ext cx="5112214" cy="495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Calorimetría</a:t>
              </a:r>
            </a:p>
          </p:txBody>
        </p:sp>
        <p:sp>
          <p:nvSpPr>
            <p:cNvPr id="136" name="Shape 136"/>
            <p:cNvSpPr/>
            <p:nvPr/>
          </p:nvSpPr>
          <p:spPr>
            <a:xfrm>
              <a:off x="0" y="2140960"/>
              <a:ext cx="5112214" cy="495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Identificación de partículas</a:t>
              </a:r>
            </a:p>
          </p:txBody>
        </p:sp>
      </p:grpSp>
      <p:sp>
        <p:nvSpPr>
          <p:cNvPr id="138" name="Shape 138"/>
          <p:cNvSpPr/>
          <p:nvPr/>
        </p:nvSpPr>
        <p:spPr>
          <a:xfrm>
            <a:off x="5938942" y="2434887"/>
            <a:ext cx="6937787" cy="207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Prácticamente, cubren todo el rango de la detección de radiación, si bien no abarcan el 100% de la demanda de otras áreas (física nuclear, plasma, luz, imagen molecular…)</a:t>
            </a:r>
          </a:p>
        </p:txBody>
      </p:sp>
      <p:pic>
        <p:nvPicPr>
          <p:cNvPr id="139" name="Screen Shot 2014-06-07 at 07.59.36.png"/>
          <p:cNvPicPr/>
          <p:nvPr/>
        </p:nvPicPr>
        <p:blipFill>
          <a:blip r:embed="rId2">
            <a:extLst/>
          </a:blip>
          <a:stretch>
            <a:fillRect/>
          </a:stretch>
        </p:blipFill>
        <p:spPr>
          <a:xfrm>
            <a:off x="11919" y="5176522"/>
            <a:ext cx="3650329" cy="3340051"/>
          </a:xfrm>
          <a:prstGeom prst="rect">
            <a:avLst/>
          </a:prstGeom>
          <a:ln w="12700">
            <a:miter lim="400000"/>
          </a:ln>
        </p:spPr>
      </p:pic>
      <p:pic>
        <p:nvPicPr>
          <p:cNvPr id="140" name="Screen Shot 2014-06-07 at 07.59.56.png"/>
          <p:cNvPicPr/>
          <p:nvPr/>
        </p:nvPicPr>
        <p:blipFill>
          <a:blip r:embed="rId3">
            <a:extLst/>
          </a:blip>
          <a:stretch>
            <a:fillRect/>
          </a:stretch>
        </p:blipFill>
        <p:spPr>
          <a:xfrm>
            <a:off x="3703495" y="6550810"/>
            <a:ext cx="3524242" cy="3259924"/>
          </a:xfrm>
          <a:prstGeom prst="rect">
            <a:avLst/>
          </a:prstGeom>
          <a:ln w="12700">
            <a:miter lim="400000"/>
          </a:ln>
        </p:spPr>
      </p:pic>
      <p:pic>
        <p:nvPicPr>
          <p:cNvPr id="141" name="Screen Shot 2014-06-07 at 07.59.42.png"/>
          <p:cNvPicPr/>
          <p:nvPr/>
        </p:nvPicPr>
        <p:blipFill>
          <a:blip r:embed="rId4">
            <a:extLst/>
          </a:blip>
          <a:stretch>
            <a:fillRect/>
          </a:stretch>
        </p:blipFill>
        <p:spPr>
          <a:xfrm>
            <a:off x="74962" y="6550810"/>
            <a:ext cx="3524242" cy="3259924"/>
          </a:xfrm>
          <a:prstGeom prst="rect">
            <a:avLst/>
          </a:prstGeom>
          <a:ln w="12700">
            <a:miter lim="400000"/>
          </a:ln>
        </p:spPr>
      </p:pic>
      <p:pic>
        <p:nvPicPr>
          <p:cNvPr id="142" name="Screen Shot 2014-06-07 at 08.27.58.png"/>
          <p:cNvPicPr/>
          <p:nvPr/>
        </p:nvPicPr>
        <p:blipFill>
          <a:blip r:embed="rId5">
            <a:extLst/>
          </a:blip>
          <a:stretch>
            <a:fillRect/>
          </a:stretch>
        </p:blipFill>
        <p:spPr>
          <a:xfrm>
            <a:off x="7776630" y="6564200"/>
            <a:ext cx="2424858" cy="3233143"/>
          </a:xfrm>
          <a:prstGeom prst="rect">
            <a:avLst/>
          </a:prstGeom>
          <a:ln w="12700">
            <a:miter lim="400000"/>
          </a:ln>
        </p:spPr>
      </p:pic>
      <p:pic>
        <p:nvPicPr>
          <p:cNvPr id="143" name="Screen Shot 2014-06-07 at 08.23.57.png"/>
          <p:cNvPicPr/>
          <p:nvPr/>
        </p:nvPicPr>
        <p:blipFill>
          <a:blip r:embed="rId6">
            <a:extLst/>
          </a:blip>
          <a:stretch>
            <a:fillRect/>
          </a:stretch>
        </p:blipFill>
        <p:spPr>
          <a:xfrm>
            <a:off x="6644040" y="5165295"/>
            <a:ext cx="2538104" cy="3113913"/>
          </a:xfrm>
          <a:prstGeom prst="rect">
            <a:avLst/>
          </a:prstGeom>
          <a:ln w="12700">
            <a:miter lim="400000"/>
          </a:ln>
        </p:spPr>
      </p:pic>
      <p:pic>
        <p:nvPicPr>
          <p:cNvPr id="144" name="Screen Shot 2014-06-07 at 08.36.44.png"/>
          <p:cNvPicPr/>
          <p:nvPr/>
        </p:nvPicPr>
        <p:blipFill>
          <a:blip r:embed="rId7">
            <a:extLst/>
          </a:blip>
          <a:stretch>
            <a:fillRect/>
          </a:stretch>
        </p:blipFill>
        <p:spPr>
          <a:xfrm>
            <a:off x="9770054" y="5077361"/>
            <a:ext cx="3972964" cy="3853923"/>
          </a:xfrm>
          <a:prstGeom prst="rect">
            <a:avLst/>
          </a:prstGeom>
          <a:ln w="12700">
            <a:miter lim="400000"/>
          </a:ln>
        </p:spPr>
      </p:pic>
      <p:pic>
        <p:nvPicPr>
          <p:cNvPr id="145" name="Screen Shot 2014-06-07 at 07.59.50.png"/>
          <p:cNvPicPr/>
          <p:nvPr/>
        </p:nvPicPr>
        <p:blipFill>
          <a:blip r:embed="rId8">
            <a:extLst/>
          </a:blip>
          <a:stretch>
            <a:fillRect/>
          </a:stretch>
        </p:blipFill>
        <p:spPr>
          <a:xfrm>
            <a:off x="3041092" y="5216354"/>
            <a:ext cx="3581345" cy="3269535"/>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 grpId="2"/>
      <p:bldP build="whole" bldLvl="1" animBg="1" rev="0" advAuto="0" spid="137" grpId="1"/>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5" name="Screen Shot 2014-06-06 at 19.02.27.png"/>
          <p:cNvPicPr/>
          <p:nvPr/>
        </p:nvPicPr>
        <p:blipFill>
          <a:blip r:embed="rId2">
            <a:extLst/>
          </a:blip>
          <a:stretch>
            <a:fillRect/>
          </a:stretch>
        </p:blipFill>
        <p:spPr>
          <a:xfrm>
            <a:off x="171397" y="1594384"/>
            <a:ext cx="13004801" cy="8009196"/>
          </a:xfrm>
          <a:prstGeom prst="rect">
            <a:avLst/>
          </a:prstGeom>
          <a:ln w="12700">
            <a:miter lim="400000"/>
          </a:ln>
        </p:spPr>
      </p:pic>
      <p:sp>
        <p:nvSpPr>
          <p:cNvPr id="606" name="Shape 606"/>
          <p:cNvSpPr/>
          <p:nvPr/>
        </p:nvSpPr>
        <p:spPr>
          <a:xfrm>
            <a:off x="233564" y="192255"/>
            <a:ext cx="4181844"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Software científico </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Modelado científico </a:t>
            </a:r>
            <a:endParaRPr sz="2500">
              <a:solidFill>
                <a:srgbClr val="002452"/>
              </a:solidFill>
            </a:endParaRPr>
          </a:p>
        </p:txBody>
      </p:sp>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8" name="Shape 608"/>
          <p:cNvSpPr/>
          <p:nvPr/>
        </p:nvSpPr>
        <p:spPr>
          <a:xfrm>
            <a:off x="1104272" y="2273128"/>
            <a:ext cx="4757626"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65100" indent="-28517" algn="just" defTabSz="457200">
              <a:defRPr sz="1800">
                <a:solidFill>
                  <a:srgbClr val="363636"/>
                </a:solidFill>
                <a:latin typeface="Arial Narrow"/>
                <a:ea typeface="Arial Narrow"/>
                <a:cs typeface="Arial Narrow"/>
                <a:sym typeface="Arial Narrow"/>
              </a:defRPr>
            </a:lvl1pPr>
          </a:lstStyle>
          <a:p>
            <a:pPr lvl="0">
              <a:defRPr>
                <a:solidFill>
                  <a:srgbClr val="000000"/>
                </a:solidFill>
              </a:defRPr>
            </a:pPr>
            <a:r>
              <a:rPr>
                <a:solidFill>
                  <a:srgbClr val="363636"/>
                </a:solidFill>
              </a:rPr>
              <a:t>Since its creation in 2003, PIC has been collaborating closely with the LHC Computing Grid (LCG) as a Tier-1 centre and coordinates the participation of the seven research institutions (CIEMAT, IFAE, IFCA, IFIC, UAM, UB and USC) that constitute the Spanish contribution to the LCG.</a:t>
            </a:r>
          </a:p>
        </p:txBody>
      </p:sp>
      <p:sp>
        <p:nvSpPr>
          <p:cNvPr id="609" name="Shape 609"/>
          <p:cNvSpPr/>
          <p:nvPr/>
        </p:nvSpPr>
        <p:spPr>
          <a:xfrm>
            <a:off x="391843" y="315224"/>
            <a:ext cx="4181844"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Computación distribuida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Big data</a:t>
            </a:r>
          </a:p>
        </p:txBody>
      </p:sp>
      <p:sp>
        <p:nvSpPr>
          <p:cNvPr id="610" name="Shape 610"/>
          <p:cNvSpPr/>
          <p:nvPr/>
        </p:nvSpPr>
        <p:spPr>
          <a:xfrm>
            <a:off x="-58521" y="1244289"/>
            <a:ext cx="5823379"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b="1" sz="2500">
                <a:solidFill>
                  <a:srgbClr val="002452"/>
                </a:solidFill>
              </a:defRPr>
            </a:lvl1pPr>
          </a:lstStyle>
          <a:p>
            <a:pPr lvl="0">
              <a:defRPr b="0" sz="1800">
                <a:solidFill>
                  <a:srgbClr val="000000"/>
                </a:solidFill>
              </a:defRPr>
            </a:pPr>
            <a:r>
              <a:rPr b="1" sz="2500">
                <a:solidFill>
                  <a:srgbClr val="002452"/>
                </a:solidFill>
              </a:rPr>
              <a:t>Tier 1</a:t>
            </a:r>
          </a:p>
        </p:txBody>
      </p:sp>
      <p:sp>
        <p:nvSpPr>
          <p:cNvPr id="611" name="Shape 611"/>
          <p:cNvSpPr/>
          <p:nvPr/>
        </p:nvSpPr>
        <p:spPr>
          <a:xfrm>
            <a:off x="448520" y="1754254"/>
            <a:ext cx="5823379"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b="1" sz="2500">
                <a:solidFill>
                  <a:srgbClr val="002452"/>
                </a:solidFill>
              </a:defRPr>
            </a:lvl1pPr>
          </a:lstStyle>
          <a:p>
            <a:pPr lvl="0">
              <a:defRPr b="0" sz="1800">
                <a:solidFill>
                  <a:srgbClr val="000000"/>
                </a:solidFill>
              </a:defRPr>
            </a:pPr>
            <a:r>
              <a:rPr b="1" sz="2500">
                <a:solidFill>
                  <a:srgbClr val="002452"/>
                </a:solidFill>
              </a:rPr>
              <a:t>PIC</a:t>
            </a:r>
          </a:p>
        </p:txBody>
      </p:sp>
      <p:sp>
        <p:nvSpPr>
          <p:cNvPr id="612" name="Shape 612"/>
          <p:cNvSpPr/>
          <p:nvPr/>
        </p:nvSpPr>
        <p:spPr>
          <a:xfrm>
            <a:off x="74370" y="6140694"/>
            <a:ext cx="5823378"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b="1" sz="2500">
                <a:solidFill>
                  <a:srgbClr val="002452"/>
                </a:solidFill>
              </a:defRPr>
            </a:lvl1pPr>
          </a:lstStyle>
          <a:p>
            <a:pPr lvl="0">
              <a:defRPr b="0" sz="1800">
                <a:solidFill>
                  <a:srgbClr val="000000"/>
                </a:solidFill>
              </a:defRPr>
            </a:pPr>
            <a:r>
              <a:rPr b="1" sz="2500">
                <a:solidFill>
                  <a:srgbClr val="002452"/>
                </a:solidFill>
              </a:rPr>
              <a:t>Tiers 2</a:t>
            </a:r>
          </a:p>
        </p:txBody>
      </p:sp>
      <p:pic>
        <p:nvPicPr>
          <p:cNvPr id="613" name="Screen Shot 2014-06-07 at 12.25.40.png"/>
          <p:cNvPicPr/>
          <p:nvPr/>
        </p:nvPicPr>
        <p:blipFill>
          <a:blip r:embed="rId2">
            <a:extLst/>
          </a:blip>
          <a:stretch>
            <a:fillRect/>
          </a:stretch>
        </p:blipFill>
        <p:spPr>
          <a:xfrm>
            <a:off x="163419" y="4011203"/>
            <a:ext cx="6639332" cy="1997016"/>
          </a:xfrm>
          <a:prstGeom prst="rect">
            <a:avLst/>
          </a:prstGeom>
          <a:ln w="12700">
            <a:miter lim="400000"/>
          </a:ln>
        </p:spPr>
      </p:pic>
      <p:pic>
        <p:nvPicPr>
          <p:cNvPr id="614" name="Screen Shot 2014-06-07 at 12.27.36.png"/>
          <p:cNvPicPr/>
          <p:nvPr/>
        </p:nvPicPr>
        <p:blipFill>
          <a:blip r:embed="rId3">
            <a:extLst/>
          </a:blip>
          <a:stretch>
            <a:fillRect/>
          </a:stretch>
        </p:blipFill>
        <p:spPr>
          <a:xfrm>
            <a:off x="0" y="6736679"/>
            <a:ext cx="13004801" cy="3003528"/>
          </a:xfrm>
          <a:prstGeom prst="rect">
            <a:avLst/>
          </a:prstGeom>
          <a:ln w="12700">
            <a:miter lim="400000"/>
          </a:ln>
        </p:spPr>
      </p:pic>
      <p:pic>
        <p:nvPicPr>
          <p:cNvPr id="615" name="Screen Shot 2014-06-07 at 12.30.53.png"/>
          <p:cNvPicPr/>
          <p:nvPr/>
        </p:nvPicPr>
        <p:blipFill>
          <a:blip r:embed="rId4">
            <a:extLst/>
          </a:blip>
          <a:stretch>
            <a:fillRect/>
          </a:stretch>
        </p:blipFill>
        <p:spPr>
          <a:xfrm>
            <a:off x="6959700" y="2904158"/>
            <a:ext cx="6758096" cy="3254850"/>
          </a:xfrm>
          <a:prstGeom prst="rect">
            <a:avLst/>
          </a:prstGeom>
          <a:ln w="12700">
            <a:miter lim="400000"/>
          </a:ln>
        </p:spPr>
      </p:pic>
      <p:pic>
        <p:nvPicPr>
          <p:cNvPr id="616" name="Screen Shot 2014-06-07 at 12.29.45.png"/>
          <p:cNvPicPr/>
          <p:nvPr/>
        </p:nvPicPr>
        <p:blipFill>
          <a:blip r:embed="rId5">
            <a:extLst/>
          </a:blip>
          <a:stretch>
            <a:fillRect/>
          </a:stretch>
        </p:blipFill>
        <p:spPr>
          <a:xfrm>
            <a:off x="6499742" y="22706"/>
            <a:ext cx="6618558" cy="2925767"/>
          </a:xfrm>
          <a:prstGeom prst="rect">
            <a:avLst/>
          </a:prstGeom>
          <a:ln w="12700">
            <a:miter lim="400000"/>
          </a:ln>
        </p:spPr>
      </p:pic>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8" name="Shape 618"/>
          <p:cNvSpPr/>
          <p:nvPr/>
        </p:nvSpPr>
        <p:spPr>
          <a:xfrm>
            <a:off x="459527" y="1958499"/>
            <a:ext cx="6529195" cy="335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defTabSz="457200">
              <a:spcBef>
                <a:spcPts val="1100"/>
              </a:spcBef>
              <a:defRPr sz="1800">
                <a:solidFill>
                  <a:srgbClr val="000000"/>
                </a:solidFill>
              </a:defRPr>
            </a:pPr>
            <a:r>
              <a:rPr sz="1500">
                <a:solidFill>
                  <a:srgbClr val="666666"/>
                </a:solidFill>
                <a:latin typeface="Lucida Sans Regular"/>
                <a:ea typeface="Lucida Sans Regular"/>
                <a:cs typeface="Lucida Sans Regular"/>
                <a:sym typeface="Lucida Sans Regular"/>
              </a:rPr>
              <a:t>La Iniciativa Grid Nacional española (ES-NGI) es una actividad promovida desde el </a:t>
            </a:r>
            <a:r>
              <a:rPr sz="1500">
                <a:solidFill>
                  <a:srgbClr val="FE820D"/>
                </a:solidFill>
                <a:latin typeface="Lucida Sans Regular"/>
                <a:ea typeface="Lucida Sans Regular"/>
                <a:cs typeface="Lucida Sans Regular"/>
                <a:sym typeface="Lucida Sans Regular"/>
                <a:hlinkClick r:id="rId2" invalidUrl="" action="" tgtFrame="" tooltip="" history="1" highlightClick="0" endSnd="0"/>
              </a:rPr>
              <a:t>Ministerio de Ciencia e Innovación</a:t>
            </a:r>
            <a:r>
              <a:rPr sz="1500">
                <a:solidFill>
                  <a:srgbClr val="666666"/>
                </a:solidFill>
                <a:latin typeface="Lucida Sans Regular"/>
                <a:ea typeface="Lucida Sans Regular"/>
                <a:cs typeface="Lucida Sans Regular"/>
                <a:sym typeface="Lucida Sans Regular"/>
              </a:rPr>
              <a:t> que pretende integrar recursos computacionales con el objetivo de crear una Infraestructura de computación virtual y distribuida, que utilizando la tecnología Grid, permita la interconexión de centros de recursos computacionales en España, así como su integración en la European Grid Infrastructure.</a:t>
            </a:r>
            <a:endParaRPr sz="1500">
              <a:solidFill>
                <a:srgbClr val="666666"/>
              </a:solidFill>
              <a:latin typeface="Lucida Sans Regular"/>
              <a:ea typeface="Lucida Sans Regular"/>
              <a:cs typeface="Lucida Sans Regular"/>
              <a:sym typeface="Lucida Sans Regular"/>
            </a:endParaRPr>
          </a:p>
          <a:p>
            <a:pPr lvl="0" algn="just" defTabSz="457200">
              <a:spcBef>
                <a:spcPts val="1100"/>
              </a:spcBef>
              <a:defRPr sz="1800">
                <a:solidFill>
                  <a:srgbClr val="000000"/>
                </a:solidFill>
              </a:defRPr>
            </a:pPr>
            <a:r>
              <a:rPr sz="1500">
                <a:solidFill>
                  <a:srgbClr val="666666"/>
                </a:solidFill>
                <a:latin typeface="Lucida Sans Regular"/>
                <a:ea typeface="Lucida Sans Regular"/>
                <a:cs typeface="Lucida Sans Regular"/>
                <a:sym typeface="Lucida Sans Regular"/>
              </a:rPr>
              <a:t>Mediante la compartición de estos recursos, y su gestión de forma conjunta y eficiente, se espera ofrecer un servicio de soporte computacional a los investigadores que redunde en la calidad de la I+D en España.</a:t>
            </a:r>
            <a:endParaRPr sz="1500">
              <a:solidFill>
                <a:srgbClr val="666666"/>
              </a:solidFill>
              <a:latin typeface="Lucida Sans Regular"/>
              <a:ea typeface="Lucida Sans Regular"/>
              <a:cs typeface="Lucida Sans Regular"/>
              <a:sym typeface="Lucida Sans Regular"/>
            </a:endParaRPr>
          </a:p>
          <a:p>
            <a:pPr lvl="0" algn="just" defTabSz="457200">
              <a:spcBef>
                <a:spcPts val="1100"/>
              </a:spcBef>
              <a:defRPr sz="1800">
                <a:solidFill>
                  <a:srgbClr val="000000"/>
                </a:solidFill>
              </a:defRPr>
            </a:pPr>
            <a:r>
              <a:rPr sz="1500">
                <a:solidFill>
                  <a:srgbClr val="666666"/>
                </a:solidFill>
                <a:latin typeface="Lucida Sans Regular"/>
                <a:ea typeface="Lucida Sans Regular"/>
                <a:cs typeface="Lucida Sans Regular"/>
                <a:sym typeface="Lucida Sans Regular"/>
              </a:rPr>
              <a:t>La actividad de ES-NGI está coordinada por el </a:t>
            </a:r>
            <a:r>
              <a:rPr sz="1500">
                <a:solidFill>
                  <a:srgbClr val="FE820D"/>
                </a:solidFill>
                <a:latin typeface="Lucida Sans Regular"/>
                <a:ea typeface="Lucida Sans Regular"/>
                <a:cs typeface="Lucida Sans Regular"/>
                <a:sym typeface="Lucida Sans Regular"/>
                <a:hlinkClick r:id="rId3" invalidUrl="" action="" tgtFrame="" tooltip="" history="1" highlightClick="0" endSnd="0"/>
              </a:rPr>
              <a:t>Consejo Superior de Investigaciones Científicas</a:t>
            </a:r>
          </a:p>
        </p:txBody>
      </p:sp>
      <p:sp>
        <p:nvSpPr>
          <p:cNvPr id="619" name="Shape 619"/>
          <p:cNvSpPr/>
          <p:nvPr/>
        </p:nvSpPr>
        <p:spPr>
          <a:xfrm>
            <a:off x="391843" y="315224"/>
            <a:ext cx="4181844"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Computación distribuida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Big data</a:t>
            </a:r>
          </a:p>
        </p:txBody>
      </p:sp>
      <p:sp>
        <p:nvSpPr>
          <p:cNvPr id="620" name="Shape 620"/>
          <p:cNvSpPr/>
          <p:nvPr/>
        </p:nvSpPr>
        <p:spPr>
          <a:xfrm>
            <a:off x="812435" y="1408883"/>
            <a:ext cx="5823379"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00789" indent="-300789" algn="l">
              <a:lnSpc>
                <a:spcPct val="110000"/>
              </a:lnSpc>
              <a:buSzPct val="75000"/>
              <a:buChar char="•"/>
              <a:defRPr b="1" sz="2500">
                <a:solidFill>
                  <a:srgbClr val="002452"/>
                </a:solidFill>
              </a:defRPr>
            </a:lvl1pPr>
          </a:lstStyle>
          <a:p>
            <a:pPr lvl="0">
              <a:defRPr b="0" sz="1800">
                <a:solidFill>
                  <a:srgbClr val="000000"/>
                </a:solidFill>
              </a:defRPr>
            </a:pPr>
            <a:r>
              <a:rPr b="1" sz="2500">
                <a:solidFill>
                  <a:srgbClr val="002452"/>
                </a:solidFill>
              </a:rPr>
              <a:t>Grid Nacional española (ES-NGI)</a:t>
            </a:r>
          </a:p>
        </p:txBody>
      </p:sp>
      <p:pic>
        <p:nvPicPr>
          <p:cNvPr id="621" name="Screen Shot 2014-06-07 at 12.14.03.png"/>
          <p:cNvPicPr/>
          <p:nvPr/>
        </p:nvPicPr>
        <p:blipFill>
          <a:blip r:embed="rId4">
            <a:extLst/>
          </a:blip>
          <a:stretch>
            <a:fillRect/>
          </a:stretch>
        </p:blipFill>
        <p:spPr>
          <a:xfrm>
            <a:off x="6919447" y="-8832"/>
            <a:ext cx="6149742" cy="1429547"/>
          </a:xfrm>
          <a:prstGeom prst="rect">
            <a:avLst/>
          </a:prstGeom>
          <a:ln w="12700">
            <a:miter lim="400000"/>
          </a:ln>
        </p:spPr>
      </p:pic>
      <p:pic>
        <p:nvPicPr>
          <p:cNvPr id="622" name="Screen Shot 2014-06-07 at 12.14.24.png"/>
          <p:cNvPicPr/>
          <p:nvPr/>
        </p:nvPicPr>
        <p:blipFill>
          <a:blip r:embed="rId5">
            <a:extLst/>
          </a:blip>
          <a:stretch>
            <a:fillRect/>
          </a:stretch>
        </p:blipFill>
        <p:spPr>
          <a:xfrm>
            <a:off x="7707484" y="3143954"/>
            <a:ext cx="5306407" cy="6658574"/>
          </a:xfrm>
          <a:prstGeom prst="rect">
            <a:avLst/>
          </a:prstGeom>
          <a:ln w="12700">
            <a:miter lim="400000"/>
          </a:ln>
        </p:spPr>
      </p:pic>
      <p:sp>
        <p:nvSpPr>
          <p:cNvPr id="623" name="Shape 623"/>
          <p:cNvSpPr/>
          <p:nvPr/>
        </p:nvSpPr>
        <p:spPr>
          <a:xfrm>
            <a:off x="459527" y="5702165"/>
            <a:ext cx="6529195" cy="377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just" defTabSz="457200">
              <a:spcBef>
                <a:spcPts val="1100"/>
              </a:spcBef>
              <a:defRPr sz="1800">
                <a:solidFill>
                  <a:srgbClr val="000000"/>
                </a:solidFill>
              </a:defRPr>
            </a:pPr>
            <a:r>
              <a:rPr sz="1400">
                <a:solidFill>
                  <a:srgbClr val="53585F"/>
                </a:solidFill>
                <a:latin typeface="Lucida Sans Regular"/>
                <a:ea typeface="Lucida Sans Regular"/>
                <a:cs typeface="Lucida Sans Regular"/>
                <a:sym typeface="Lucida Sans Regular"/>
              </a:rPr>
              <a:t>La Iniciativa Grid Nacional envuelve actividades relacionadas con la puesta en marcha, operación y soporte a usuarios de la infraestructura Grid Nacional. ES-NGI es el punto único de acceso a dicha infraestructura. En este mismo sentido ES-NGI organiza eventos de formación para usuarios en coordinación con las actividades de formación de la </a:t>
            </a:r>
            <a:r>
              <a:rPr sz="1400">
                <a:solidFill>
                  <a:srgbClr val="53585F"/>
                </a:solidFill>
                <a:latin typeface="Lucida Sans Regular"/>
                <a:ea typeface="Lucida Sans Regular"/>
                <a:cs typeface="Lucida Sans Regular"/>
                <a:sym typeface="Lucida Sans Regular"/>
                <a:hlinkClick r:id="rId6" invalidUrl="" action="" tgtFrame="" tooltip="" history="1" highlightClick="0" endSnd="0"/>
              </a:rPr>
              <a:t>Red Española de e-Ciencia.</a:t>
            </a:r>
            <a:endParaRPr sz="1400">
              <a:solidFill>
                <a:srgbClr val="53585F"/>
              </a:solidFill>
              <a:latin typeface="Lucida Sans Regular"/>
              <a:ea typeface="Lucida Sans Regular"/>
              <a:cs typeface="Lucida Sans Regular"/>
              <a:sym typeface="Lucida Sans Regular"/>
            </a:endParaRPr>
          </a:p>
          <a:p>
            <a:pPr lvl="0" algn="l" defTabSz="457200">
              <a:spcBef>
                <a:spcPts val="1100"/>
              </a:spcBef>
              <a:defRPr sz="1800">
                <a:solidFill>
                  <a:srgbClr val="000000"/>
                </a:solidFill>
              </a:defRPr>
            </a:pPr>
            <a:r>
              <a:rPr sz="1200">
                <a:latin typeface="Lucida Sans Regular"/>
                <a:ea typeface="Lucida Sans Regular"/>
                <a:cs typeface="Lucida Sans Regular"/>
                <a:sym typeface="Lucida Sans Regular"/>
              </a:rPr>
              <a:t>Las funciones de ES-NGI se puede resumir en los siguientes puntos:</a:t>
            </a:r>
            <a:endParaRPr sz="1200">
              <a:latin typeface="Lucida Sans Regular"/>
              <a:ea typeface="Lucida Sans Regular"/>
              <a:cs typeface="Lucida Sans Regular"/>
              <a:sym typeface="Lucida Sans Regular"/>
            </a:endParaRPr>
          </a:p>
          <a:p>
            <a:pPr lvl="0" marL="457200" indent="-457200" algn="l" defTabSz="457200">
              <a:tabLst>
                <a:tab pos="139700" algn="l"/>
                <a:tab pos="457200" algn="l"/>
              </a:tabLst>
              <a:defRPr sz="1800">
                <a:solidFill>
                  <a:srgbClr val="000000"/>
                </a:solidFill>
              </a:defRPr>
            </a:pPr>
            <a:r>
              <a:rPr sz="1200">
                <a:latin typeface="Lucida Sans Regular"/>
                <a:ea typeface="Lucida Sans Regular"/>
                <a:cs typeface="Lucida Sans Regular"/>
                <a:sym typeface="Lucida Sans Regular"/>
              </a:rPr>
              <a:t>	A.	Operar la plataforma de servicios de computación Grid a nivel nacional.</a:t>
            </a:r>
            <a:endParaRPr sz="1200">
              <a:latin typeface="Lucida Sans Regular"/>
              <a:ea typeface="Lucida Sans Regular"/>
              <a:cs typeface="Lucida Sans Regular"/>
              <a:sym typeface="Lucida Sans Regular"/>
            </a:endParaRPr>
          </a:p>
          <a:p>
            <a:pPr lvl="0" marL="457200" indent="-457200" algn="l" defTabSz="457200">
              <a:tabLst>
                <a:tab pos="139700" algn="l"/>
                <a:tab pos="457200" algn="l"/>
              </a:tabLst>
              <a:defRPr sz="1800">
                <a:solidFill>
                  <a:srgbClr val="000000"/>
                </a:solidFill>
              </a:defRPr>
            </a:pPr>
            <a:r>
              <a:rPr sz="1200">
                <a:latin typeface="Lucida Sans Regular"/>
                <a:ea typeface="Lucida Sans Regular"/>
                <a:cs typeface="Lucida Sans Regular"/>
                <a:sym typeface="Lucida Sans Regular"/>
              </a:rPr>
              <a:t>	B.	Ofrecer un servicio optimizado y unificado a los usuarios para I+D en España, aplicando criterios homogéneos de acceso a su uso.</a:t>
            </a:r>
            <a:endParaRPr sz="1200">
              <a:latin typeface="Lucida Sans Regular"/>
              <a:ea typeface="Lucida Sans Regular"/>
              <a:cs typeface="Lucida Sans Regular"/>
              <a:sym typeface="Lucida Sans Regular"/>
            </a:endParaRPr>
          </a:p>
          <a:p>
            <a:pPr lvl="0" marL="457200" indent="-457200" algn="l" defTabSz="457200">
              <a:tabLst>
                <a:tab pos="139700" algn="l"/>
                <a:tab pos="457200" algn="l"/>
              </a:tabLst>
              <a:defRPr sz="1800">
                <a:solidFill>
                  <a:srgbClr val="000000"/>
                </a:solidFill>
              </a:defRPr>
            </a:pPr>
            <a:r>
              <a:rPr sz="1200">
                <a:latin typeface="Lucida Sans Regular"/>
                <a:ea typeface="Lucida Sans Regular"/>
                <a:cs typeface="Lucida Sans Regular"/>
                <a:sym typeface="Lucida Sans Regular"/>
              </a:rPr>
              <a:t>	C.	Proveer los servicios para integrar la infraestructura nacional con la infraestructura pan-Europea de EGI.eu</a:t>
            </a:r>
            <a:endParaRPr sz="1200">
              <a:latin typeface="Lucida Sans Regular"/>
              <a:ea typeface="Lucida Sans Regular"/>
              <a:cs typeface="Lucida Sans Regular"/>
              <a:sym typeface="Lucida Sans Regular"/>
            </a:endParaRPr>
          </a:p>
          <a:p>
            <a:pPr lvl="0" marL="457200" indent="-457200" algn="l" defTabSz="457200">
              <a:tabLst>
                <a:tab pos="139700" algn="l"/>
                <a:tab pos="457200" algn="l"/>
              </a:tabLst>
              <a:defRPr sz="1800">
                <a:solidFill>
                  <a:srgbClr val="000000"/>
                </a:solidFill>
              </a:defRPr>
            </a:pPr>
            <a:r>
              <a:rPr sz="1200">
                <a:latin typeface="Lucida Sans Regular"/>
                <a:ea typeface="Lucida Sans Regular"/>
                <a:cs typeface="Lucida Sans Regular"/>
                <a:sym typeface="Lucida Sans Regular"/>
              </a:rPr>
              <a:t>	D.	Dar soporte computacional a los proyectos de ámbito internacional de los grupos de investigación españoles que requieran de la tecnología Grid, en el marco de EGI.eu</a:t>
            </a:r>
            <a:endParaRPr sz="1200">
              <a:latin typeface="Lucida Sans Regular"/>
              <a:ea typeface="Lucida Sans Regular"/>
              <a:cs typeface="Lucida Sans Regular"/>
              <a:sym typeface="Lucida Sans Regular"/>
            </a:endParaRPr>
          </a:p>
          <a:p>
            <a:pPr lvl="0" marL="457200" indent="-457200" algn="l" defTabSz="457200">
              <a:tabLst>
                <a:tab pos="139700" algn="l"/>
                <a:tab pos="457200" algn="l"/>
              </a:tabLst>
              <a:defRPr sz="1800">
                <a:solidFill>
                  <a:srgbClr val="000000"/>
                </a:solidFill>
              </a:defRPr>
            </a:pPr>
            <a:r>
              <a:rPr sz="1200">
                <a:latin typeface="Lucida Sans Regular"/>
                <a:ea typeface="Lucida Sans Regular"/>
                <a:cs typeface="Lucida Sans Regular"/>
                <a:sym typeface="Lucida Sans Regular"/>
              </a:rPr>
              <a:t>	E.	Coordinarse con el resto de actividades de la Red Española de e-Ciencia.</a:t>
            </a:r>
            <a:endParaRPr sz="1200">
              <a:latin typeface="Lucida Sans Regular"/>
              <a:ea typeface="Lucida Sans Regular"/>
              <a:cs typeface="Lucida Sans Regular"/>
              <a:sym typeface="Lucida Sans Regular"/>
            </a:endParaRPr>
          </a:p>
          <a:p>
            <a:pPr lvl="0" marL="457200" indent="-457200" algn="l" defTabSz="457200">
              <a:tabLst>
                <a:tab pos="139700" algn="l"/>
                <a:tab pos="457200" algn="l"/>
              </a:tabLst>
              <a:defRPr sz="1800">
                <a:solidFill>
                  <a:srgbClr val="000000"/>
                </a:solidFill>
              </a:defRPr>
            </a:pPr>
            <a:r>
              <a:rPr sz="1200">
                <a:latin typeface="Lucida Sans Regular"/>
                <a:ea typeface="Lucida Sans Regular"/>
                <a:cs typeface="Lucida Sans Regular"/>
                <a:sym typeface="Lucida Sans Regular"/>
              </a:rPr>
              <a:t>	F.	Asesorar al Ministerio. </a:t>
            </a:r>
          </a:p>
        </p:txBody>
      </p:sp>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5" name="Screen Shot 2014-06-07 at 11.59.58.png"/>
          <p:cNvPicPr/>
          <p:nvPr/>
        </p:nvPicPr>
        <p:blipFill>
          <a:blip r:embed="rId2">
            <a:extLst/>
          </a:blip>
          <a:stretch>
            <a:fillRect/>
          </a:stretch>
        </p:blipFill>
        <p:spPr>
          <a:xfrm>
            <a:off x="11323460" y="1405241"/>
            <a:ext cx="1575603" cy="901701"/>
          </a:xfrm>
          <a:prstGeom prst="rect">
            <a:avLst/>
          </a:prstGeom>
          <a:ln w="12700">
            <a:miter lim="400000"/>
          </a:ln>
        </p:spPr>
      </p:pic>
      <p:pic>
        <p:nvPicPr>
          <p:cNvPr id="626" name="Screen Shot 2014-06-07 at 12.07.57.png"/>
          <p:cNvPicPr/>
          <p:nvPr/>
        </p:nvPicPr>
        <p:blipFill>
          <a:blip r:embed="rId3">
            <a:extLst/>
          </a:blip>
          <a:stretch>
            <a:fillRect/>
          </a:stretch>
        </p:blipFill>
        <p:spPr>
          <a:xfrm>
            <a:off x="43100" y="7940423"/>
            <a:ext cx="3322356" cy="1874856"/>
          </a:xfrm>
          <a:prstGeom prst="rect">
            <a:avLst/>
          </a:prstGeom>
          <a:ln w="12700">
            <a:miter lim="400000"/>
          </a:ln>
        </p:spPr>
      </p:pic>
      <p:sp>
        <p:nvSpPr>
          <p:cNvPr id="627" name="Shape 627"/>
          <p:cNvSpPr/>
          <p:nvPr/>
        </p:nvSpPr>
        <p:spPr>
          <a:xfrm>
            <a:off x="391843" y="315224"/>
            <a:ext cx="4181844"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Computación distribuida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Big data</a:t>
            </a:r>
          </a:p>
        </p:txBody>
      </p:sp>
      <p:sp>
        <p:nvSpPr>
          <p:cNvPr id="628" name="Shape 628"/>
          <p:cNvSpPr/>
          <p:nvPr/>
        </p:nvSpPr>
        <p:spPr>
          <a:xfrm>
            <a:off x="812435" y="1408883"/>
            <a:ext cx="5823379"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00789" indent="-300789" algn="l">
              <a:lnSpc>
                <a:spcPct val="110000"/>
              </a:lnSpc>
              <a:buSzPct val="75000"/>
              <a:buChar char="•"/>
              <a:defRPr b="1" sz="2500">
                <a:solidFill>
                  <a:srgbClr val="002452"/>
                </a:solidFill>
              </a:defRPr>
            </a:lvl1pPr>
          </a:lstStyle>
          <a:p>
            <a:pPr lvl="0">
              <a:defRPr b="0" sz="1800">
                <a:solidFill>
                  <a:srgbClr val="000000"/>
                </a:solidFill>
              </a:defRPr>
            </a:pPr>
            <a:r>
              <a:rPr b="1" sz="2500">
                <a:solidFill>
                  <a:srgbClr val="002452"/>
                </a:solidFill>
              </a:rPr>
              <a:t>Red Nacional de e-Ciencia</a:t>
            </a:r>
            <a:endParaRPr b="1" sz="2500">
              <a:solidFill>
                <a:srgbClr val="002452"/>
              </a:solidFill>
            </a:endParaRPr>
          </a:p>
        </p:txBody>
      </p:sp>
      <p:sp>
        <p:nvSpPr>
          <p:cNvPr id="629" name="Shape 629"/>
          <p:cNvSpPr/>
          <p:nvPr/>
        </p:nvSpPr>
        <p:spPr>
          <a:xfrm>
            <a:off x="447560" y="1888401"/>
            <a:ext cx="5823379" cy="528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sz="1500">
                <a:solidFill>
                  <a:srgbClr val="494B4C"/>
                </a:solidFill>
                <a:latin typeface="Trebuchet MS"/>
                <a:ea typeface="Trebuchet MS"/>
                <a:cs typeface="Trebuchet MS"/>
                <a:sym typeface="Trebuchet MS"/>
              </a:defRPr>
            </a:lvl1pPr>
          </a:lstStyle>
          <a:p>
            <a:pPr lvl="0">
              <a:defRPr sz="1800">
                <a:solidFill>
                  <a:srgbClr val="000000"/>
                </a:solidFill>
              </a:defRPr>
            </a:pPr>
            <a:r>
              <a:rPr sz="1500">
                <a:solidFill>
                  <a:srgbClr val="494B4C"/>
                </a:solidFill>
              </a:rPr>
              <a:t>La Red Nacional de e-Ciencia persigue coordinar e impulsar el desarrollo de la actividad científica en España mediante el uso colaborativo de recursos geográficamente distribuidos e interconectados mediante Internet. En la red participan usuarios y expertos en aplicaciones de diversas disciplinas científicas (biocomputación, imagen médica, química computacional, fusión, meteorología, etc.), investigadores en el ámbito de las TIC y centros proveedores de recursos, quedando así representados todos los actores de la e-Ciencia. La necesidad de la e-Ciencia se fundamenta en la creciente exigencia por parte de los científicos de más recursos de procesamiento y almacenamiento de datos, así como de nuevas formas de trabajo colaborativo que conduzcan a la sociedad del conocimiento. El desarrollo de la e-Ciencia permitirá nuevos modelos de aplicaciones y desplegar middlewares que permitan explotar eficientemente los recursos de la comunidad científica. La integración de recursos y equipos permitirá una coordinación más efectiva de los grupos españoles y facilitará su participación en proyectos europeos e internacionales. Adicionalmente, la red persigue crear una Iniciativa de Grid Nacional, impulsar la adopción de la Supercomputación y el Grid en la comunidad investigadora española, con el objetivo de mejorar su productividad científica, y gestionar el conocimiento para fomentar las sinergias y evitar duplicidades.</a:t>
            </a:r>
          </a:p>
        </p:txBody>
      </p:sp>
      <p:sp>
        <p:nvSpPr>
          <p:cNvPr id="630" name="Shape 630"/>
          <p:cNvSpPr/>
          <p:nvPr/>
        </p:nvSpPr>
        <p:spPr>
          <a:xfrm>
            <a:off x="6709350" y="2480801"/>
            <a:ext cx="5823379"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sz="2500">
                <a:solidFill>
                  <a:srgbClr val="002452"/>
                </a:solidFill>
              </a:defRPr>
            </a:lvl1pPr>
          </a:lstStyle>
          <a:p>
            <a:pPr lvl="0">
              <a:defRPr sz="1800">
                <a:solidFill>
                  <a:srgbClr val="000000"/>
                </a:solidFill>
              </a:defRPr>
            </a:pPr>
            <a:r>
              <a:rPr sz="2500">
                <a:solidFill>
                  <a:srgbClr val="002452"/>
                </a:solidFill>
              </a:rPr>
              <a:t>Iniciativas</a:t>
            </a:r>
          </a:p>
        </p:txBody>
      </p:sp>
      <p:sp>
        <p:nvSpPr>
          <p:cNvPr id="631" name="Shape 631"/>
          <p:cNvSpPr/>
          <p:nvPr/>
        </p:nvSpPr>
        <p:spPr>
          <a:xfrm>
            <a:off x="7344878" y="3672973"/>
            <a:ext cx="5137908"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sz="1300">
                <a:solidFill>
                  <a:srgbClr val="494B4C"/>
                </a:solidFill>
                <a:latin typeface="Trebuchet MS"/>
                <a:ea typeface="Trebuchet MS"/>
                <a:cs typeface="Trebuchet MS"/>
                <a:sym typeface="Trebuchet MS"/>
              </a:defRPr>
            </a:lvl1pPr>
          </a:lstStyle>
          <a:p>
            <a:pPr lvl="0">
              <a:defRPr sz="1800">
                <a:solidFill>
                  <a:srgbClr val="000000"/>
                </a:solidFill>
              </a:defRPr>
            </a:pPr>
            <a:r>
              <a:rPr sz="1300">
                <a:solidFill>
                  <a:srgbClr val="494B4C"/>
                </a:solidFill>
              </a:rPr>
              <a:t>La iniciativa EGI_DS es un proyecto del VII Programa Marco financiado por la Comisión Europea cuyo objetivo es realizar un estudio de diseño de una infraestructura Grid sostenible en Europa, la European Grid Initiative (EGI).</a:t>
            </a:r>
          </a:p>
        </p:txBody>
      </p:sp>
      <p:sp>
        <p:nvSpPr>
          <p:cNvPr id="632" name="Shape 632"/>
          <p:cNvSpPr/>
          <p:nvPr/>
        </p:nvSpPr>
        <p:spPr>
          <a:xfrm>
            <a:off x="7332935" y="4671043"/>
            <a:ext cx="2500916"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b="1" sz="1400">
                <a:solidFill>
                  <a:srgbClr val="424C6F"/>
                </a:solidFill>
                <a:latin typeface="Trebuchet MS"/>
                <a:ea typeface="Trebuchet MS"/>
                <a:cs typeface="Trebuchet MS"/>
                <a:sym typeface="Trebuchet MS"/>
              </a:defRPr>
            </a:lvl1pPr>
          </a:lstStyle>
          <a:p>
            <a:pPr lvl="0">
              <a:defRPr b="0" sz="1800">
                <a:solidFill>
                  <a:srgbClr val="000000"/>
                </a:solidFill>
              </a:defRPr>
            </a:pPr>
            <a:r>
              <a:rPr b="1" sz="1400">
                <a:solidFill>
                  <a:srgbClr val="424C6F"/>
                </a:solidFill>
              </a:rPr>
              <a:t>IBERGRID</a:t>
            </a:r>
          </a:p>
        </p:txBody>
      </p:sp>
      <p:sp>
        <p:nvSpPr>
          <p:cNvPr id="633" name="Shape 633"/>
          <p:cNvSpPr/>
          <p:nvPr/>
        </p:nvSpPr>
        <p:spPr>
          <a:xfrm>
            <a:off x="7332935" y="2972872"/>
            <a:ext cx="2500916"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b="1" sz="1400">
                <a:solidFill>
                  <a:srgbClr val="424C6F"/>
                </a:solidFill>
                <a:latin typeface="Trebuchet MS"/>
                <a:ea typeface="Trebuchet MS"/>
                <a:cs typeface="Trebuchet MS"/>
                <a:sym typeface="Trebuchet MS"/>
              </a:defRPr>
            </a:lvl1pPr>
          </a:lstStyle>
          <a:p>
            <a:pPr lvl="0">
              <a:defRPr b="0" sz="1800">
                <a:solidFill>
                  <a:srgbClr val="000000"/>
                </a:solidFill>
              </a:defRPr>
            </a:pPr>
            <a:r>
              <a:rPr b="1" sz="1400">
                <a:solidFill>
                  <a:srgbClr val="424C6F"/>
                </a:solidFill>
              </a:rPr>
              <a:t>EGI_DS</a:t>
            </a:r>
          </a:p>
        </p:txBody>
      </p:sp>
      <p:sp>
        <p:nvSpPr>
          <p:cNvPr id="634" name="Shape 634"/>
          <p:cNvSpPr/>
          <p:nvPr/>
        </p:nvSpPr>
        <p:spPr>
          <a:xfrm>
            <a:off x="7360566" y="5506479"/>
            <a:ext cx="5425554"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sz="1300">
                <a:solidFill>
                  <a:srgbClr val="494B4C"/>
                </a:solidFill>
                <a:latin typeface="Trebuchet MS"/>
                <a:ea typeface="Trebuchet MS"/>
                <a:cs typeface="Trebuchet MS"/>
                <a:sym typeface="Trebuchet MS"/>
              </a:defRPr>
            </a:lvl1pPr>
          </a:lstStyle>
          <a:p>
            <a:pPr lvl="0">
              <a:defRPr sz="1800">
                <a:solidFill>
                  <a:srgbClr val="000000"/>
                </a:solidFill>
              </a:defRPr>
            </a:pPr>
            <a:r>
              <a:rPr sz="1300">
                <a:solidFill>
                  <a:srgbClr val="494B4C"/>
                </a:solidFill>
              </a:rPr>
              <a:t>se constituye una Comisión Mixta hispano-lusa cuyo cometido consistía en elaborar un plan para el despliegue de una infraestructura computacional distribuida (Plan Común de Infraestructura Ibérica).</a:t>
            </a:r>
          </a:p>
        </p:txBody>
      </p:sp>
      <p:sp>
        <p:nvSpPr>
          <p:cNvPr id="635" name="Shape 635"/>
          <p:cNvSpPr/>
          <p:nvPr/>
        </p:nvSpPr>
        <p:spPr>
          <a:xfrm>
            <a:off x="7372718" y="6379550"/>
            <a:ext cx="1852713"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1400">
                <a:solidFill>
                  <a:srgbClr val="424C6F"/>
                </a:solidFill>
                <a:latin typeface="Trebuchet MS"/>
                <a:ea typeface="Trebuchet MS"/>
                <a:cs typeface="Trebuchet MS"/>
                <a:sym typeface="Trebuchet MS"/>
              </a:defRPr>
            </a:lvl1pPr>
          </a:lstStyle>
          <a:p>
            <a:pPr lvl="0">
              <a:defRPr b="0" sz="1800">
                <a:solidFill>
                  <a:srgbClr val="000000"/>
                </a:solidFill>
              </a:defRPr>
            </a:pPr>
            <a:r>
              <a:rPr b="1" sz="1400">
                <a:solidFill>
                  <a:srgbClr val="424C6F"/>
                </a:solidFill>
              </a:rPr>
              <a:t>E-CIENCIA ANDALUZA</a:t>
            </a:r>
          </a:p>
        </p:txBody>
      </p:sp>
      <p:sp>
        <p:nvSpPr>
          <p:cNvPr id="636" name="Shape 636"/>
          <p:cNvSpPr/>
          <p:nvPr/>
        </p:nvSpPr>
        <p:spPr>
          <a:xfrm>
            <a:off x="7289214" y="7544321"/>
            <a:ext cx="5568258"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sz="1300">
                <a:solidFill>
                  <a:srgbClr val="494B4C"/>
                </a:solidFill>
                <a:latin typeface="Trebuchet MS"/>
                <a:ea typeface="Trebuchet MS"/>
                <a:cs typeface="Trebuchet MS"/>
                <a:sym typeface="Trebuchet MS"/>
              </a:defRPr>
            </a:lvl1pPr>
          </a:lstStyle>
          <a:p>
            <a:pPr lvl="0">
              <a:defRPr sz="1800">
                <a:solidFill>
                  <a:srgbClr val="000000"/>
                </a:solidFill>
              </a:defRPr>
            </a:pPr>
            <a:r>
              <a:rPr sz="1300">
                <a:solidFill>
                  <a:srgbClr val="494B4C"/>
                </a:solidFill>
              </a:rPr>
              <a:t>Su objetivo es establecer las bases técnicas y humanas para la creación de una infraestructura autonómica de e-Ciencia en Andalucía (e-CA), de cara a la integración en un futuro tejido de e-Ciencia nacional.</a:t>
            </a:r>
          </a:p>
        </p:txBody>
      </p:sp>
      <p:pic>
        <p:nvPicPr>
          <p:cNvPr id="637" name="Screen Shot 2014-06-07 at 12.04.37.png"/>
          <p:cNvPicPr/>
          <p:nvPr/>
        </p:nvPicPr>
        <p:blipFill>
          <a:blip r:embed="rId4">
            <a:extLst/>
          </a:blip>
          <a:stretch>
            <a:fillRect/>
          </a:stretch>
        </p:blipFill>
        <p:spPr>
          <a:xfrm>
            <a:off x="9301248" y="6413880"/>
            <a:ext cx="1544191" cy="1025935"/>
          </a:xfrm>
          <a:prstGeom prst="rect">
            <a:avLst/>
          </a:prstGeom>
          <a:ln w="12700">
            <a:miter lim="400000"/>
          </a:ln>
        </p:spPr>
      </p:pic>
      <p:pic>
        <p:nvPicPr>
          <p:cNvPr id="638" name="Screen Shot 2014-06-07 at 12.03.36.png"/>
          <p:cNvPicPr/>
          <p:nvPr/>
        </p:nvPicPr>
        <p:blipFill>
          <a:blip r:embed="rId5">
            <a:extLst/>
          </a:blip>
          <a:stretch>
            <a:fillRect/>
          </a:stretch>
        </p:blipFill>
        <p:spPr>
          <a:xfrm>
            <a:off x="8265228" y="3007202"/>
            <a:ext cx="1389913" cy="621971"/>
          </a:xfrm>
          <a:prstGeom prst="rect">
            <a:avLst/>
          </a:prstGeom>
          <a:ln w="12700">
            <a:miter lim="400000"/>
          </a:ln>
        </p:spPr>
      </p:pic>
      <p:pic>
        <p:nvPicPr>
          <p:cNvPr id="639" name="Screen Shot 2014-06-07 at 12.03.27.png"/>
          <p:cNvPicPr/>
          <p:nvPr/>
        </p:nvPicPr>
        <p:blipFill>
          <a:blip r:embed="rId6">
            <a:extLst/>
          </a:blip>
          <a:stretch>
            <a:fillRect/>
          </a:stretch>
        </p:blipFill>
        <p:spPr>
          <a:xfrm>
            <a:off x="8357541" y="4666307"/>
            <a:ext cx="2526998" cy="710438"/>
          </a:xfrm>
          <a:prstGeom prst="rect">
            <a:avLst/>
          </a:prstGeom>
          <a:ln w="12700">
            <a:miter lim="400000"/>
          </a:ln>
        </p:spPr>
      </p:pic>
      <p:sp>
        <p:nvSpPr>
          <p:cNvPr id="640" name="Shape 640"/>
          <p:cNvSpPr/>
          <p:nvPr/>
        </p:nvSpPr>
        <p:spPr>
          <a:xfrm>
            <a:off x="1461311" y="7203910"/>
            <a:ext cx="5184019" cy="7620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457200">
              <a:defRPr sz="1800">
                <a:solidFill>
                  <a:srgbClr val="000000"/>
                </a:solidFill>
              </a:defRPr>
            </a:pPr>
            <a:r>
              <a:rPr b="1" sz="2200">
                <a:solidFill>
                  <a:srgbClr val="494B4C"/>
                </a:solidFill>
                <a:latin typeface="Trebuchet MS"/>
                <a:ea typeface="Trebuchet MS"/>
                <a:cs typeface="Trebuchet MS"/>
                <a:sym typeface="Trebuchet MS"/>
              </a:rPr>
              <a:t>Numero total de Grupos:              101 </a:t>
            </a:r>
            <a:endParaRPr b="1" sz="2200">
              <a:solidFill>
                <a:srgbClr val="494B4C"/>
              </a:solidFill>
              <a:latin typeface="Trebuchet MS"/>
              <a:ea typeface="Trebuchet MS"/>
              <a:cs typeface="Trebuchet MS"/>
              <a:sym typeface="Trebuchet MS"/>
            </a:endParaRPr>
          </a:p>
          <a:p>
            <a:pPr lvl="0" algn="l" defTabSz="457200">
              <a:defRPr sz="1800">
                <a:solidFill>
                  <a:srgbClr val="000000"/>
                </a:solidFill>
              </a:defRPr>
            </a:pPr>
            <a:r>
              <a:rPr b="1" sz="2200">
                <a:solidFill>
                  <a:srgbClr val="494B4C"/>
                </a:solidFill>
                <a:latin typeface="Trebuchet MS"/>
                <a:ea typeface="Trebuchet MS"/>
                <a:cs typeface="Trebuchet MS"/>
                <a:sym typeface="Trebuchet MS"/>
              </a:rPr>
              <a:t>Numero total de Investigadores: 1285</a:t>
            </a:r>
          </a:p>
        </p:txBody>
      </p:sp>
      <p:pic>
        <p:nvPicPr>
          <p:cNvPr id="641" name="Screen Shot 2014-06-07 at 12.01.08.png"/>
          <p:cNvPicPr/>
          <p:nvPr/>
        </p:nvPicPr>
        <p:blipFill>
          <a:blip r:embed="rId7">
            <a:extLst/>
          </a:blip>
          <a:stretch>
            <a:fillRect/>
          </a:stretch>
        </p:blipFill>
        <p:spPr>
          <a:xfrm>
            <a:off x="5531267" y="315224"/>
            <a:ext cx="7363185" cy="1113760"/>
          </a:xfrm>
          <a:prstGeom prst="rect">
            <a:avLst/>
          </a:prstGeom>
          <a:ln w="12700">
            <a:miter lim="400000"/>
          </a:ln>
        </p:spPr>
      </p:pic>
    </p:spTree>
  </p:cSld>
  <p:clrMapOvr>
    <a:masterClrMapping/>
  </p:clrMapOvr>
  <p:transitio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3" name="Shape 643"/>
          <p:cNvSpPr/>
          <p:nvPr/>
        </p:nvSpPr>
        <p:spPr>
          <a:xfrm>
            <a:off x="779872" y="2856296"/>
            <a:ext cx="5414058"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A6AAA8"/>
                </a:solidFill>
              </a:rPr>
              <a:t>Microelectrónica</a:t>
            </a:r>
            <a:endParaRPr sz="2500">
              <a:solidFill>
                <a:srgbClr val="A6AAA8"/>
              </a:solidFill>
            </a:endParaRPr>
          </a:p>
          <a:p>
            <a:pPr lvl="0" marL="300789" indent="-300789" algn="l">
              <a:lnSpc>
                <a:spcPct val="110000"/>
              </a:lnSpc>
              <a:buSzPct val="75000"/>
              <a:buChar char="•"/>
              <a:defRPr sz="1800">
                <a:solidFill>
                  <a:srgbClr val="000000"/>
                </a:solidFill>
              </a:defRPr>
            </a:pPr>
            <a:r>
              <a:rPr sz="2500">
                <a:solidFill>
                  <a:srgbClr val="A6AAA8"/>
                </a:solidFill>
              </a:rPr>
              <a:t>Electrónica </a:t>
            </a:r>
          </a:p>
        </p:txBody>
      </p:sp>
      <p:sp>
        <p:nvSpPr>
          <p:cNvPr id="644" name="Shape 644"/>
          <p:cNvSpPr/>
          <p:nvPr/>
        </p:nvSpPr>
        <p:spPr>
          <a:xfrm>
            <a:off x="5606117" y="2855549"/>
            <a:ext cx="7044522"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Ingeniería de alto y ultra alto vacío</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Ingeniería mecánica de precisión</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Diseño multifísica (EM-HF-TH-MEC). </a:t>
            </a:r>
          </a:p>
        </p:txBody>
      </p:sp>
      <p:sp>
        <p:nvSpPr>
          <p:cNvPr id="645" name="Shape 645"/>
          <p:cNvSpPr/>
          <p:nvPr/>
        </p:nvSpPr>
        <p:spPr>
          <a:xfrm>
            <a:off x="5606117" y="4242386"/>
            <a:ext cx="7044522"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Ventilación y enfriamiento</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Criogenia</a:t>
            </a:r>
            <a:endParaRPr sz="2500">
              <a:solidFill>
                <a:srgbClr val="002452"/>
              </a:solidFill>
            </a:endParaRPr>
          </a:p>
        </p:txBody>
      </p:sp>
      <p:sp>
        <p:nvSpPr>
          <p:cNvPr id="646" name="Shape 646"/>
          <p:cNvSpPr/>
          <p:nvPr/>
        </p:nvSpPr>
        <p:spPr>
          <a:xfrm>
            <a:off x="5606117" y="5129021"/>
            <a:ext cx="7044522" cy="132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Imanes</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Radiofrecuencia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Superconductividad </a:t>
            </a:r>
          </a:p>
        </p:txBody>
      </p:sp>
      <p:sp>
        <p:nvSpPr>
          <p:cNvPr id="647" name="Shape 647"/>
          <p:cNvSpPr/>
          <p:nvPr/>
        </p:nvSpPr>
        <p:spPr>
          <a:xfrm>
            <a:off x="779872" y="3776570"/>
            <a:ext cx="4181844" cy="173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A6AAA8"/>
                </a:solidFill>
              </a:rPr>
              <a:t>Software científico </a:t>
            </a:r>
            <a:endParaRPr sz="2500">
              <a:solidFill>
                <a:srgbClr val="A6AAA8"/>
              </a:solidFill>
            </a:endParaRPr>
          </a:p>
          <a:p>
            <a:pPr lvl="0" marL="300789" indent="-300789" algn="l">
              <a:lnSpc>
                <a:spcPct val="110000"/>
              </a:lnSpc>
              <a:buSzPct val="75000"/>
              <a:buChar char="•"/>
              <a:defRPr sz="1800">
                <a:solidFill>
                  <a:srgbClr val="000000"/>
                </a:solidFill>
              </a:defRPr>
            </a:pPr>
            <a:r>
              <a:rPr sz="2500">
                <a:solidFill>
                  <a:srgbClr val="A6AAA8"/>
                </a:solidFill>
              </a:rPr>
              <a:t>Modelado científico </a:t>
            </a:r>
            <a:endParaRPr sz="2500">
              <a:solidFill>
                <a:srgbClr val="A6AAA8"/>
              </a:solidFill>
            </a:endParaRPr>
          </a:p>
          <a:p>
            <a:pPr lvl="0" marL="300789" indent="-300789" algn="l">
              <a:lnSpc>
                <a:spcPct val="110000"/>
              </a:lnSpc>
              <a:buSzPct val="75000"/>
              <a:buChar char="•"/>
              <a:defRPr sz="1800">
                <a:solidFill>
                  <a:srgbClr val="000000"/>
                </a:solidFill>
              </a:defRPr>
            </a:pPr>
            <a:r>
              <a:rPr sz="2500">
                <a:solidFill>
                  <a:srgbClr val="A6AAA8"/>
                </a:solidFill>
              </a:rPr>
              <a:t>Computación distribuida</a:t>
            </a:r>
            <a:endParaRPr sz="2500">
              <a:solidFill>
                <a:srgbClr val="A6AAA8"/>
              </a:solidFill>
            </a:endParaRPr>
          </a:p>
          <a:p>
            <a:pPr lvl="0" marL="300789" indent="-300789" algn="l">
              <a:lnSpc>
                <a:spcPct val="110000"/>
              </a:lnSpc>
              <a:buSzPct val="75000"/>
              <a:buChar char="•"/>
              <a:defRPr sz="1800">
                <a:solidFill>
                  <a:srgbClr val="000000"/>
                </a:solidFill>
              </a:defRPr>
            </a:pPr>
            <a:r>
              <a:rPr sz="2500">
                <a:solidFill>
                  <a:srgbClr val="A6AAA8"/>
                </a:solidFill>
              </a:rPr>
              <a:t>Big data</a:t>
            </a:r>
          </a:p>
        </p:txBody>
      </p:sp>
      <p:sp>
        <p:nvSpPr>
          <p:cNvPr id="648" name="Shape 648"/>
          <p:cNvSpPr/>
          <p:nvPr/>
        </p:nvSpPr>
        <p:spPr>
          <a:xfrm>
            <a:off x="779872" y="1936247"/>
            <a:ext cx="4080080"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A6AAA8"/>
                </a:solidFill>
              </a:rPr>
              <a:t>Materiales detectores</a:t>
            </a:r>
            <a:endParaRPr sz="2500">
              <a:solidFill>
                <a:srgbClr val="A6AAA8"/>
              </a:solidFill>
            </a:endParaRPr>
          </a:p>
          <a:p>
            <a:pPr lvl="0" marL="300789" indent="-300789" algn="l">
              <a:lnSpc>
                <a:spcPct val="110000"/>
              </a:lnSpc>
              <a:buSzPct val="75000"/>
              <a:buChar char="•"/>
              <a:defRPr sz="1800">
                <a:solidFill>
                  <a:srgbClr val="000000"/>
                </a:solidFill>
              </a:defRPr>
            </a:pPr>
            <a:r>
              <a:rPr sz="2500">
                <a:solidFill>
                  <a:srgbClr val="A6AAA8"/>
                </a:solidFill>
              </a:rPr>
              <a:t>Sistemas detectores</a:t>
            </a:r>
          </a:p>
        </p:txBody>
      </p:sp>
      <p:sp>
        <p:nvSpPr>
          <p:cNvPr id="649" name="Shape 649"/>
          <p:cNvSpPr/>
          <p:nvPr/>
        </p:nvSpPr>
        <p:spPr>
          <a:xfrm rot="21600000">
            <a:off x="354161" y="1001927"/>
            <a:ext cx="8994521"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700">
                <a:solidFill>
                  <a:srgbClr val="00397A"/>
                </a:solidFill>
              </a:defRPr>
            </a:lvl1pPr>
          </a:lstStyle>
          <a:p>
            <a:pPr lvl="0">
              <a:defRPr b="0" sz="1800">
                <a:solidFill>
                  <a:srgbClr val="000000"/>
                </a:solidFill>
              </a:defRPr>
            </a:pPr>
            <a:r>
              <a:rPr b="1" sz="2700">
                <a:solidFill>
                  <a:srgbClr val="00397A"/>
                </a:solidFill>
              </a:rPr>
              <a:t>Tecnologías implicadas en física de partículas</a:t>
            </a:r>
          </a:p>
        </p:txBody>
      </p:sp>
      <p:sp>
        <p:nvSpPr>
          <p:cNvPr id="650" name="Shape 650"/>
          <p:cNvSpPr/>
          <p:nvPr/>
        </p:nvSpPr>
        <p:spPr>
          <a:xfrm>
            <a:off x="5612545" y="1933383"/>
            <a:ext cx="5414058"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00789" indent="-300789" algn="l">
              <a:lnSpc>
                <a:spcPct val="110000"/>
              </a:lnSpc>
              <a:buSzPct val="75000"/>
              <a:buChar char="•"/>
              <a:defRPr sz="1800">
                <a:solidFill>
                  <a:srgbClr val="000000"/>
                </a:solidFill>
              </a:defRPr>
            </a:pPr>
            <a:r>
              <a:rPr sz="2500">
                <a:solidFill>
                  <a:srgbClr val="002452"/>
                </a:solidFill>
              </a:rPr>
              <a:t>Electrónica de potencia</a:t>
            </a:r>
            <a:endParaRPr sz="2500">
              <a:solidFill>
                <a:srgbClr val="002452"/>
              </a:solidFill>
            </a:endParaRPr>
          </a:p>
          <a:p>
            <a:pPr lvl="0" marL="300789" indent="-300789" algn="l">
              <a:lnSpc>
                <a:spcPct val="110000"/>
              </a:lnSpc>
              <a:buSzPct val="75000"/>
              <a:buChar char="•"/>
              <a:defRPr sz="1800">
                <a:solidFill>
                  <a:srgbClr val="000000"/>
                </a:solidFill>
              </a:defRPr>
            </a:pPr>
            <a:r>
              <a:rPr sz="2500">
                <a:solidFill>
                  <a:srgbClr val="002452"/>
                </a:solidFill>
              </a:rPr>
              <a:t>Electrónica de control</a:t>
            </a:r>
          </a:p>
        </p:txBody>
      </p:sp>
      <p:sp>
        <p:nvSpPr>
          <p:cNvPr id="651" name="Shape 651"/>
          <p:cNvSpPr/>
          <p:nvPr/>
        </p:nvSpPr>
        <p:spPr>
          <a:xfrm>
            <a:off x="4715784" y="6908807"/>
            <a:ext cx="4044540" cy="59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sz="1100">
                <a:solidFill>
                  <a:srgbClr val="565656"/>
                </a:solidFill>
                <a:latin typeface="Verdana"/>
                <a:ea typeface="Verdana"/>
                <a:cs typeface="Verdana"/>
                <a:sym typeface="Verdana"/>
              </a:defRPr>
            </a:lvl1pPr>
          </a:lstStyle>
          <a:p>
            <a:pPr lvl="0">
              <a:defRPr sz="1800">
                <a:solidFill>
                  <a:srgbClr val="000000"/>
                </a:solidFill>
              </a:defRPr>
            </a:pPr>
            <a:r>
              <a:rPr sz="1100">
                <a:solidFill>
                  <a:srgbClr val="565656"/>
                </a:solidFill>
              </a:rPr>
              <a:t>bTESA</a:t>
            </a:r>
            <a:endParaRPr sz="1200">
              <a:latin typeface="Times Roman"/>
              <a:ea typeface="Times Roman"/>
              <a:cs typeface="Times Roman"/>
              <a:sym typeface="Times Roman"/>
            </a:endParaRPr>
          </a:p>
        </p:txBody>
      </p:sp>
      <p:pic>
        <p:nvPicPr>
          <p:cNvPr id="652" name="Screen Shot 2014-06-06 at 18.45.19.png"/>
          <p:cNvPicPr/>
          <p:nvPr/>
        </p:nvPicPr>
        <p:blipFill>
          <a:blip r:embed="rId2">
            <a:extLst/>
          </a:blip>
          <a:stretch>
            <a:fillRect/>
          </a:stretch>
        </p:blipFill>
        <p:spPr>
          <a:xfrm>
            <a:off x="9068559" y="6876139"/>
            <a:ext cx="3832782" cy="2863821"/>
          </a:xfrm>
          <a:prstGeom prst="rect">
            <a:avLst/>
          </a:prstGeom>
          <a:ln w="12700">
            <a:miter lim="400000"/>
          </a:ln>
        </p:spPr>
      </p:pic>
      <p:pic>
        <p:nvPicPr>
          <p:cNvPr id="653" name="Screen Shot 2014-06-06 at 18.51.50.png"/>
          <p:cNvPicPr/>
          <p:nvPr/>
        </p:nvPicPr>
        <p:blipFill>
          <a:blip r:embed="rId3">
            <a:extLst/>
          </a:blip>
          <a:stretch>
            <a:fillRect/>
          </a:stretch>
        </p:blipFill>
        <p:spPr>
          <a:xfrm>
            <a:off x="-102894" y="6853917"/>
            <a:ext cx="9161117" cy="2857465"/>
          </a:xfrm>
          <a:prstGeom prst="rect">
            <a:avLst/>
          </a:prstGeom>
          <a:ln w="12700">
            <a:miter lim="400000"/>
          </a:ln>
        </p:spPr>
      </p:pic>
      <p:sp>
        <p:nvSpPr>
          <p:cNvPr id="654" name="Shape 654"/>
          <p:cNvSpPr/>
          <p:nvPr/>
        </p:nvSpPr>
        <p:spPr>
          <a:xfrm>
            <a:off x="407139" y="150731"/>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DCDEE0"/>
            </a:gs>
            <a:gs pos="100000">
              <a:srgbClr val="FFFFFF"/>
            </a:gs>
          </a:gsLst>
          <a:lin ang="5400000" scaled="0"/>
        </a:gradFill>
      </p:bgPr>
    </p:bg>
    <p:spTree>
      <p:nvGrpSpPr>
        <p:cNvPr id="1" name=""/>
        <p:cNvGrpSpPr/>
        <p:nvPr/>
      </p:nvGrpSpPr>
      <p:grpSpPr>
        <a:xfrm>
          <a:off x="0" y="0"/>
          <a:ext cx="0" cy="0"/>
          <a:chOff x="0" y="0"/>
          <a:chExt cx="0" cy="0"/>
        </a:xfrm>
      </p:grpSpPr>
      <p:sp>
        <p:nvSpPr>
          <p:cNvPr id="656" name="Shape 656"/>
          <p:cNvSpPr/>
          <p:nvPr>
            <p:ph type="title"/>
          </p:nvPr>
        </p:nvSpPr>
        <p:spPr>
          <a:xfrm>
            <a:off x="1266481" y="704547"/>
            <a:ext cx="10471838" cy="794555"/>
          </a:xfrm>
          <a:prstGeom prst="rect">
            <a:avLst/>
          </a:prstGeom>
        </p:spPr>
        <p:txBody>
          <a:bodyPr>
            <a:normAutofit fontScale="100000" lnSpcReduction="0"/>
          </a:bodyPr>
          <a:lstStyle/>
          <a:p>
            <a:pPr lvl="0" defTabSz="539495">
              <a:defRPr sz="1800"/>
            </a:pPr>
            <a:r>
              <a:rPr sz="2241">
                <a:solidFill>
                  <a:srgbClr val="302B71"/>
                </a:solidFill>
              </a:rPr>
              <a:t>Transferencia de Tecnología a la Industria por Áreas de Conocimiento:</a:t>
            </a:r>
            <a:br>
              <a:rPr sz="2241">
                <a:solidFill>
                  <a:srgbClr val="302B71"/>
                </a:solidFill>
              </a:rPr>
            </a:br>
            <a:r>
              <a:rPr sz="2241">
                <a:solidFill>
                  <a:srgbClr val="302B71"/>
                </a:solidFill>
              </a:rPr>
              <a:t>IMANES SUPERCONDUCTORES</a:t>
            </a:r>
          </a:p>
        </p:txBody>
      </p:sp>
      <p:graphicFrame>
        <p:nvGraphicFramePr>
          <p:cNvPr id="657" name="Table 657"/>
          <p:cNvGraphicFramePr/>
          <p:nvPr/>
        </p:nvGraphicFramePr>
        <p:xfrm>
          <a:off x="715599" y="1673505"/>
          <a:ext cx="11899325" cy="720682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499360"/>
                <a:gridCol w="2499360"/>
                <a:gridCol w="3098800"/>
                <a:gridCol w="3801803"/>
              </a:tblGrid>
              <a:tr h="557671">
                <a:tc gridSpan="2">
                  <a:txBody>
                    <a:bodyPr/>
                    <a:lstStyle/>
                    <a:p>
                      <a:pPr lvl="0" algn="ctr">
                        <a:lnSpc>
                          <a:spcPct val="100000"/>
                        </a:lnSpc>
                        <a:spcBef>
                          <a:spcPts val="300"/>
                        </a:spcBef>
                        <a:defRPr sz="1800">
                          <a:solidFill>
                            <a:srgbClr val="000000"/>
                          </a:solidFill>
                        </a:defRPr>
                      </a:pPr>
                      <a:r>
                        <a:rPr sz="1500">
                          <a:latin typeface="Arial Bold"/>
                          <a:ea typeface="Arial Bold"/>
                          <a:cs typeface="Arial Bold"/>
                        </a:rPr>
                        <a:t>PRODUCTO</a:t>
                      </a:r>
                    </a:p>
                  </a:txBody>
                  <a:tcPr marL="46800" marR="46800" marT="46800" marB="46800" anchor="ctr" anchorCtr="0" horzOverflow="overflow">
                    <a:lnL w="28575">
                      <a:solidFill>
                        <a:srgbClr val="000000"/>
                      </a:solidFill>
                      <a:round/>
                    </a:lnL>
                    <a:lnR w="12700">
                      <a:solidFill>
                        <a:srgbClr val="000000"/>
                      </a:solidFill>
                      <a:round/>
                    </a:lnR>
                    <a:lnT w="28575">
                      <a:solidFill>
                        <a:srgbClr val="000000"/>
                      </a:solidFill>
                      <a:round/>
                    </a:lnT>
                    <a:lnB w="12700">
                      <a:solidFill>
                        <a:srgbClr val="000000"/>
                      </a:solidFill>
                      <a:round/>
                    </a:lnB>
                  </a:tcPr>
                </a:tc>
                <a:tc hMerge="1">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DESCRIPCION</a:t>
                      </a:r>
                    </a:p>
                  </a:txBody>
                  <a:tcPr marL="0" marR="0" marT="0" marB="0" anchor="ctr" anchorCtr="0"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EMPRESAS/PARTICIPACION</a:t>
                      </a:r>
                    </a:p>
                  </a:txBody>
                  <a:tcPr marL="0" marR="0" marT="0" marB="0" anchor="ctr" anchorCtr="0" horzOverflow="overflow">
                    <a:lnL w="12700">
                      <a:solidFill>
                        <a:srgbClr val="000000"/>
                      </a:solidFill>
                      <a:round/>
                    </a:lnL>
                    <a:lnR w="28575">
                      <a:solidFill>
                        <a:srgbClr val="000000"/>
                      </a:solidFill>
                      <a:round/>
                    </a:lnR>
                    <a:lnT w="28575">
                      <a:solidFill>
                        <a:srgbClr val="000000"/>
                      </a:solidFill>
                      <a:round/>
                    </a:lnT>
                    <a:lnB w="12700">
                      <a:solidFill>
                        <a:srgbClr val="000000"/>
                      </a:solidFill>
                      <a:round/>
                    </a:lnB>
                  </a:tcPr>
                </a:tc>
              </a:tr>
              <a:tr h="2147146">
                <a:tc>
                  <a:txBody>
                    <a:bodyPr/>
                    <a:lstStyle/>
                    <a:p>
                      <a:pPr lvl="0" algn="ctr">
                        <a:lnSpc>
                          <a:spcPct val="100000"/>
                        </a:lnSpc>
                        <a:spcBef>
                          <a:spcPts val="300"/>
                        </a:spcBef>
                        <a:defRPr sz="1800">
                          <a:solidFill>
                            <a:srgbClr val="000000"/>
                          </a:solidFill>
                        </a:defRPr>
                      </a:pPr>
                      <a:r>
                        <a:rPr sz="1500">
                          <a:latin typeface="Arial Bold"/>
                          <a:ea typeface="Arial Bold"/>
                          <a:cs typeface="Arial Bold"/>
                        </a:rPr>
                        <a:t>Imán Combinado</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200"/>
                        </a:spcBef>
                        <a:defRPr sz="1800">
                          <a:solidFill>
                            <a:srgbClr val="000000"/>
                          </a:solidFill>
                        </a:defRPr>
                      </a:pPr>
                      <a:r>
                        <a:rPr sz="1600">
                          <a:latin typeface="Arial"/>
                          <a:ea typeface="Arial"/>
                          <a:cs typeface="Arial"/>
                          <a:sym typeface="Arial"/>
                        </a:rPr>
                        <a:t>Cuadrupolo focalizador y dos dipolos de guiado para el proyecto E-XFEL. CIEMAT debe entregar 103 unidades.</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300"/>
                        </a:spcBef>
                        <a:defRPr sz="1800">
                          <a:solidFill>
                            <a:srgbClr val="000000"/>
                          </a:solidFill>
                        </a:defRPr>
                      </a:pPr>
                      <a:r>
                        <a:rPr sz="1700">
                          <a:latin typeface="Arial Bold"/>
                          <a:ea typeface="Arial Bold"/>
                          <a:cs typeface="Arial Bold"/>
                        </a:rPr>
                        <a:t>ANTEC</a:t>
                      </a:r>
                      <a:r>
                        <a:rPr sz="1700">
                          <a:latin typeface="Arial"/>
                          <a:ea typeface="Arial"/>
                          <a:cs typeface="Arial"/>
                          <a:sym typeface="Arial"/>
                        </a:rPr>
                        <a:t> (Serie de 103 Unidades)</a:t>
                      </a:r>
                      <a:endParaRPr sz="1700">
                        <a:latin typeface="Arial"/>
                        <a:ea typeface="Arial"/>
                        <a:cs typeface="Arial"/>
                        <a:sym typeface="Arial"/>
                      </a:endParaRPr>
                    </a:p>
                    <a:p>
                      <a:pPr lvl="0" algn="l">
                        <a:lnSpc>
                          <a:spcPct val="100000"/>
                        </a:lnSpc>
                        <a:spcBef>
                          <a:spcPts val="300"/>
                        </a:spcBef>
                        <a:defRPr sz="1800">
                          <a:solidFill>
                            <a:srgbClr val="000000"/>
                          </a:solidFill>
                        </a:defRPr>
                      </a:pPr>
                      <a:r>
                        <a:rPr sz="1700">
                          <a:latin typeface="Arial Bold"/>
                          <a:ea typeface="Arial Bold"/>
                          <a:cs typeface="Arial Bold"/>
                        </a:rPr>
                        <a:t>ELYTT ENERGY</a:t>
                      </a:r>
                      <a:r>
                        <a:rPr sz="1700">
                          <a:latin typeface="Arial"/>
                          <a:ea typeface="Arial"/>
                          <a:cs typeface="Arial"/>
                          <a:sym typeface="Arial"/>
                        </a:rPr>
                        <a:t> (Prototipo)</a:t>
                      </a:r>
                      <a:endParaRPr sz="1700">
                        <a:latin typeface="Arial"/>
                        <a:ea typeface="Arial"/>
                        <a:cs typeface="Arial"/>
                        <a:sym typeface="Arial"/>
                      </a:endParaRP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r h="2147146">
                <a:tc>
                  <a:txBody>
                    <a:bodyPr/>
                    <a:lstStyle/>
                    <a:p>
                      <a:pPr lvl="0" algn="ctr">
                        <a:lnSpc>
                          <a:spcPct val="100000"/>
                        </a:lnSpc>
                        <a:spcBef>
                          <a:spcPts val="300"/>
                        </a:spcBef>
                        <a:defRPr sz="1800">
                          <a:solidFill>
                            <a:srgbClr val="000000"/>
                          </a:solidFill>
                        </a:defRPr>
                      </a:pPr>
                      <a:r>
                        <a:rPr sz="1500">
                          <a:latin typeface="Arial Bold"/>
                          <a:ea typeface="Arial Bold"/>
                          <a:cs typeface="Arial Bold"/>
                        </a:rPr>
                        <a:t>Solenoide Doble</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200"/>
                        </a:spcBef>
                        <a:defRPr sz="1800">
                          <a:solidFill>
                            <a:srgbClr val="000000"/>
                          </a:solidFill>
                        </a:defRPr>
                      </a:pPr>
                      <a:r>
                        <a:rPr sz="1600">
                          <a:latin typeface="Arial"/>
                          <a:ea typeface="Arial"/>
                          <a:cs typeface="Arial"/>
                          <a:sym typeface="Arial"/>
                        </a:rPr>
                        <a:t>Bobinas de Helmholtz para un ciclotrón superconductor  compacto. Irán incluidas en el acelerador para crear un campo de 4T.</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300"/>
                        </a:spcBef>
                        <a:defRPr sz="1800">
                          <a:solidFill>
                            <a:srgbClr val="000000"/>
                          </a:solidFill>
                        </a:defRPr>
                      </a:pPr>
                      <a:r>
                        <a:rPr sz="1700">
                          <a:latin typeface="Arial Bold"/>
                          <a:ea typeface="Arial Bold"/>
                          <a:cs typeface="Arial Bold"/>
                        </a:rPr>
                        <a:t>ANTEC</a:t>
                      </a:r>
                      <a:r>
                        <a:rPr sz="1700">
                          <a:latin typeface="Arial"/>
                          <a:ea typeface="Arial"/>
                          <a:cs typeface="Arial"/>
                          <a:sym typeface="Arial"/>
                        </a:rPr>
                        <a:t> (Única unidad)</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r h="2354862">
                <a:tc>
                  <a:txBody>
                    <a:bodyPr/>
                    <a:lstStyle/>
                    <a:p>
                      <a:pPr lvl="0" algn="ctr">
                        <a:lnSpc>
                          <a:spcPct val="100000"/>
                        </a:lnSpc>
                        <a:spcBef>
                          <a:spcPts val="300"/>
                        </a:spcBef>
                        <a:defRPr sz="1800">
                          <a:solidFill>
                            <a:srgbClr val="000000"/>
                          </a:solidFill>
                        </a:defRPr>
                      </a:pPr>
                      <a:r>
                        <a:rPr sz="1500">
                          <a:latin typeface="Arial Bold"/>
                          <a:ea typeface="Arial Bold"/>
                          <a:cs typeface="Arial Bold"/>
                        </a:rPr>
                        <a:t>Solenoide+Dipolos</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200"/>
                        </a:spcBef>
                        <a:defRPr sz="1800">
                          <a:solidFill>
                            <a:srgbClr val="000000"/>
                          </a:solidFill>
                        </a:defRPr>
                      </a:pPr>
                      <a:r>
                        <a:rPr sz="1600">
                          <a:latin typeface="Arial"/>
                          <a:ea typeface="Arial"/>
                          <a:cs typeface="Arial"/>
                          <a:sym typeface="Arial"/>
                        </a:rPr>
                        <a:t>Solenoide focalizador y dos dipolos de guiado para el LIPAC de IFMIF.</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300"/>
                        </a:spcBef>
                        <a:defRPr sz="1800">
                          <a:solidFill>
                            <a:srgbClr val="000000"/>
                          </a:solidFill>
                        </a:defRPr>
                      </a:pPr>
                      <a:r>
                        <a:rPr sz="1600">
                          <a:latin typeface="Arial"/>
                          <a:ea typeface="Arial"/>
                          <a:cs typeface="Arial"/>
                          <a:sym typeface="Arial"/>
                        </a:rPr>
                        <a:t>A definir a corto plazo la fabricación de ocho unidades</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28575">
                      <a:solidFill>
                        <a:srgbClr val="000000"/>
                      </a:solidFill>
                      <a:round/>
                    </a:lnB>
                  </a:tcPr>
                </a:tc>
              </a:tr>
            </a:tbl>
          </a:graphicData>
        </a:graphic>
      </p:graphicFrame>
      <p:grpSp>
        <p:nvGrpSpPr>
          <p:cNvPr id="661" name="Group 661"/>
          <p:cNvGrpSpPr/>
          <p:nvPr/>
        </p:nvGrpSpPr>
        <p:grpSpPr>
          <a:xfrm>
            <a:off x="3314778" y="2215394"/>
            <a:ext cx="2232466" cy="6625381"/>
            <a:chOff x="0" y="0"/>
            <a:chExt cx="2232465" cy="6625380"/>
          </a:xfrm>
        </p:grpSpPr>
        <p:pic>
          <p:nvPicPr>
            <p:cNvPr id="658" name="cryostat_1.jpg" descr="D:\Documentos\solif\fotos\cryostat_1.jpg"/>
            <p:cNvPicPr/>
            <p:nvPr/>
          </p:nvPicPr>
          <p:blipFill>
            <a:blip r:embed="rId2">
              <a:extLst/>
            </a:blip>
            <a:srcRect l="0" t="24996" r="0" b="0"/>
            <a:stretch>
              <a:fillRect/>
            </a:stretch>
          </p:blipFill>
          <p:spPr>
            <a:xfrm>
              <a:off x="0" y="4448669"/>
              <a:ext cx="2176712" cy="2176712"/>
            </a:xfrm>
            <a:prstGeom prst="rect">
              <a:avLst/>
            </a:prstGeom>
            <a:ln w="12700" cap="flat">
              <a:noFill/>
              <a:miter lim="400000"/>
            </a:ln>
            <a:effectLst/>
          </p:spPr>
        </p:pic>
        <p:pic>
          <p:nvPicPr>
            <p:cNvPr id="659" name="Subconjunto Hierro y Cuadrupolos 01.jpg"/>
            <p:cNvPicPr/>
            <p:nvPr/>
          </p:nvPicPr>
          <p:blipFill>
            <a:blip r:embed="rId3">
              <a:extLst/>
            </a:blip>
            <a:stretch>
              <a:fillRect/>
            </a:stretch>
          </p:blipFill>
          <p:spPr>
            <a:xfrm>
              <a:off x="85953" y="0"/>
              <a:ext cx="1981575" cy="2107020"/>
            </a:xfrm>
            <a:prstGeom prst="rect">
              <a:avLst/>
            </a:prstGeom>
            <a:ln w="12700" cap="flat">
              <a:noFill/>
              <a:miter lim="400000"/>
            </a:ln>
            <a:effectLst/>
          </p:spPr>
        </p:pic>
        <p:pic>
          <p:nvPicPr>
            <p:cNvPr id="660" name="5.jpeg"/>
            <p:cNvPicPr/>
            <p:nvPr/>
          </p:nvPicPr>
          <p:blipFill>
            <a:blip r:embed="rId4">
              <a:extLst/>
            </a:blip>
            <a:stretch>
              <a:fillRect/>
            </a:stretch>
          </p:blipFill>
          <p:spPr>
            <a:xfrm>
              <a:off x="0" y="2348618"/>
              <a:ext cx="2232466" cy="1674931"/>
            </a:xfrm>
            <a:prstGeom prst="rect">
              <a:avLst/>
            </a:prstGeom>
            <a:ln w="12700" cap="flat">
              <a:noFill/>
              <a:miter lim="400000"/>
            </a:ln>
            <a:effectLst/>
          </p:spPr>
        </p:pic>
      </p:grpSp>
      <p:sp>
        <p:nvSpPr>
          <p:cNvPr id="662" name="Shape 662"/>
          <p:cNvSpPr/>
          <p:nvPr/>
        </p:nvSpPr>
        <p:spPr>
          <a:xfrm>
            <a:off x="153139" y="-1669"/>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DCDEE0"/>
            </a:gs>
            <a:gs pos="100000">
              <a:srgbClr val="FFFFFF"/>
            </a:gs>
          </a:gsLst>
          <a:lin ang="5400000" scaled="0"/>
        </a:gradFill>
      </p:bgPr>
    </p:bg>
    <p:spTree>
      <p:nvGrpSpPr>
        <p:cNvPr id="1" name=""/>
        <p:cNvGrpSpPr/>
        <p:nvPr/>
      </p:nvGrpSpPr>
      <p:grpSpPr>
        <a:xfrm>
          <a:off x="0" y="0"/>
          <a:ext cx="0" cy="0"/>
          <a:chOff x="0" y="0"/>
          <a:chExt cx="0" cy="0"/>
        </a:xfrm>
      </p:grpSpPr>
      <p:sp>
        <p:nvSpPr>
          <p:cNvPr id="664" name="Shape 664"/>
          <p:cNvSpPr/>
          <p:nvPr>
            <p:ph type="title"/>
          </p:nvPr>
        </p:nvSpPr>
        <p:spPr>
          <a:xfrm>
            <a:off x="345821" y="809765"/>
            <a:ext cx="12313158" cy="794037"/>
          </a:xfrm>
          <a:prstGeom prst="rect">
            <a:avLst/>
          </a:prstGeom>
        </p:spPr>
        <p:txBody>
          <a:bodyPr>
            <a:normAutofit fontScale="100000" lnSpcReduction="0"/>
          </a:bodyPr>
          <a:lstStyle/>
          <a:p>
            <a:pPr lvl="0" defTabSz="539495">
              <a:defRPr sz="1800"/>
            </a:pPr>
            <a:r>
              <a:rPr sz="2241">
                <a:solidFill>
                  <a:srgbClr val="00397A"/>
                </a:solidFill>
              </a:rPr>
              <a:t>Transferencia de Tecnología a la Industria por Áreas de Conocimiento:</a:t>
            </a:r>
            <a:br>
              <a:rPr sz="2241">
                <a:solidFill>
                  <a:srgbClr val="00397A"/>
                </a:solidFill>
              </a:rPr>
            </a:br>
            <a:r>
              <a:rPr sz="2241">
                <a:solidFill>
                  <a:srgbClr val="00397A"/>
                </a:solidFill>
              </a:rPr>
              <a:t>CRIOGENIA</a:t>
            </a:r>
          </a:p>
        </p:txBody>
      </p:sp>
      <p:graphicFrame>
        <p:nvGraphicFramePr>
          <p:cNvPr id="665" name="Table 665"/>
          <p:cNvGraphicFramePr/>
          <p:nvPr/>
        </p:nvGraphicFramePr>
        <p:xfrm>
          <a:off x="255128" y="2521937"/>
          <a:ext cx="12494544" cy="485196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499360"/>
                <a:gridCol w="2499360"/>
                <a:gridCol w="3194755"/>
                <a:gridCol w="4301067"/>
              </a:tblGrid>
              <a:tr h="557671">
                <a:tc gridSpan="2">
                  <a:txBody>
                    <a:bodyPr/>
                    <a:lstStyle/>
                    <a:p>
                      <a:pPr lvl="0" algn="ctr">
                        <a:lnSpc>
                          <a:spcPct val="100000"/>
                        </a:lnSpc>
                        <a:spcBef>
                          <a:spcPts val="300"/>
                        </a:spcBef>
                        <a:defRPr sz="1800">
                          <a:solidFill>
                            <a:srgbClr val="000000"/>
                          </a:solidFill>
                        </a:defRPr>
                      </a:pPr>
                      <a:r>
                        <a:rPr sz="1500">
                          <a:latin typeface="Arial Bold"/>
                          <a:ea typeface="Arial Bold"/>
                          <a:cs typeface="Arial Bold"/>
                        </a:rPr>
                        <a:t>PRODUCTO</a:t>
                      </a:r>
                    </a:p>
                  </a:txBody>
                  <a:tcPr marL="46800" marR="46800" marT="46800" marB="46800" anchor="ctr" anchorCtr="0" horzOverflow="overflow">
                    <a:lnL w="28575">
                      <a:solidFill>
                        <a:srgbClr val="000000"/>
                      </a:solidFill>
                      <a:round/>
                    </a:lnL>
                    <a:lnR w="12700">
                      <a:solidFill>
                        <a:srgbClr val="000000"/>
                      </a:solidFill>
                      <a:round/>
                    </a:lnR>
                    <a:lnT w="28575">
                      <a:solidFill>
                        <a:srgbClr val="000000"/>
                      </a:solidFill>
                      <a:round/>
                    </a:lnT>
                    <a:lnB w="12700">
                      <a:solidFill>
                        <a:srgbClr val="000000"/>
                      </a:solidFill>
                      <a:round/>
                    </a:lnB>
                  </a:tcPr>
                </a:tc>
                <a:tc hMerge="1">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DESCRIPCION</a:t>
                      </a:r>
                    </a:p>
                  </a:txBody>
                  <a:tcPr marL="0" marR="0" marT="0" marB="0" anchor="ctr" anchorCtr="0"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EMPRESAS/PARTICIPACION</a:t>
                      </a:r>
                    </a:p>
                  </a:txBody>
                  <a:tcPr marL="0" marR="0" marT="0" marB="0" anchor="ctr" anchorCtr="0" horzOverflow="overflow">
                    <a:lnL w="12700">
                      <a:solidFill>
                        <a:srgbClr val="000000"/>
                      </a:solidFill>
                      <a:round/>
                    </a:lnL>
                    <a:lnR w="28575">
                      <a:solidFill>
                        <a:srgbClr val="000000"/>
                      </a:solidFill>
                      <a:round/>
                    </a:lnR>
                    <a:lnT w="28575">
                      <a:solidFill>
                        <a:srgbClr val="000000"/>
                      </a:solidFill>
                      <a:round/>
                    </a:lnT>
                    <a:lnB w="12700">
                      <a:solidFill>
                        <a:srgbClr val="000000"/>
                      </a:solidFill>
                      <a:round/>
                    </a:lnB>
                  </a:tcPr>
                </a:tc>
              </a:tr>
              <a:tr h="2147146">
                <a:tc>
                  <a:txBody>
                    <a:bodyPr/>
                    <a:lstStyle/>
                    <a:p>
                      <a:pPr lvl="0" algn="ctr">
                        <a:lnSpc>
                          <a:spcPct val="100000"/>
                        </a:lnSpc>
                        <a:spcBef>
                          <a:spcPts val="300"/>
                        </a:spcBef>
                        <a:defRPr sz="1800">
                          <a:solidFill>
                            <a:srgbClr val="000000"/>
                          </a:solidFill>
                        </a:defRPr>
                      </a:pPr>
                      <a:r>
                        <a:rPr sz="1500">
                          <a:latin typeface="Arial Bold"/>
                          <a:ea typeface="Arial Bold"/>
                          <a:cs typeface="Arial Bold"/>
                        </a:rPr>
                        <a:t>Criostato para Imán Combinado</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200"/>
                        </a:spcBef>
                        <a:defRPr sz="1800">
                          <a:solidFill>
                            <a:srgbClr val="000000"/>
                          </a:solidFill>
                        </a:defRPr>
                      </a:pPr>
                      <a:r>
                        <a:rPr sz="1500">
                          <a:latin typeface="Arial"/>
                          <a:ea typeface="Arial"/>
                          <a:cs typeface="Arial"/>
                          <a:sym typeface="Arial"/>
                        </a:rPr>
                        <a:t>Recipiente de vacío para el cuadrupolo focalizador y dos dipolos de guiado del proyecto E-XFEL. CIEMAT debe entregar 103 unidades.</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300"/>
                        </a:spcBef>
                        <a:defRPr sz="1800">
                          <a:solidFill>
                            <a:srgbClr val="000000"/>
                          </a:solidFill>
                        </a:defRPr>
                      </a:pPr>
                      <a:r>
                        <a:rPr>
                          <a:latin typeface="Arial Bold"/>
                          <a:ea typeface="Arial Bold"/>
                          <a:cs typeface="Arial Bold"/>
                        </a:rPr>
                        <a:t>TRINOS Vacuum Projects</a:t>
                      </a:r>
                      <a:r>
                        <a:rPr>
                          <a:latin typeface="Arial"/>
                          <a:ea typeface="Arial"/>
                          <a:cs typeface="Arial"/>
                          <a:sym typeface="Arial"/>
                        </a:rPr>
                        <a:t> (Serie de 103 Unidades)</a:t>
                      </a:r>
                      <a:endParaRPr>
                        <a:latin typeface="Arial"/>
                        <a:ea typeface="Arial"/>
                        <a:cs typeface="Arial"/>
                        <a:sym typeface="Arial"/>
                      </a:endParaRPr>
                    </a:p>
                    <a:p>
                      <a:pPr lvl="0" algn="l">
                        <a:lnSpc>
                          <a:spcPct val="100000"/>
                        </a:lnSpc>
                        <a:spcBef>
                          <a:spcPts val="300"/>
                        </a:spcBef>
                        <a:defRPr sz="1800">
                          <a:solidFill>
                            <a:srgbClr val="000000"/>
                          </a:solidFill>
                        </a:defRPr>
                      </a:pPr>
                      <a:r>
                        <a:rPr>
                          <a:latin typeface="Arial Bold"/>
                          <a:ea typeface="Arial Bold"/>
                          <a:cs typeface="Arial Bold"/>
                        </a:rPr>
                        <a:t>CRYOVAC</a:t>
                      </a:r>
                      <a:r>
                        <a:rPr>
                          <a:latin typeface="Arial"/>
                          <a:ea typeface="Arial"/>
                          <a:cs typeface="Arial"/>
                          <a:sym typeface="Arial"/>
                        </a:rPr>
                        <a:t> (Prototipo)</a:t>
                      </a:r>
                      <a:endParaRPr>
                        <a:latin typeface="Arial"/>
                        <a:ea typeface="Arial"/>
                        <a:cs typeface="Arial"/>
                        <a:sym typeface="Arial"/>
                      </a:endParaRP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r h="2147146">
                <a:tc>
                  <a:txBody>
                    <a:bodyPr/>
                    <a:lstStyle/>
                    <a:p>
                      <a:pPr lvl="0" algn="ctr">
                        <a:lnSpc>
                          <a:spcPct val="100000"/>
                        </a:lnSpc>
                        <a:spcBef>
                          <a:spcPts val="300"/>
                        </a:spcBef>
                        <a:defRPr sz="1800">
                          <a:solidFill>
                            <a:srgbClr val="000000"/>
                          </a:solidFill>
                        </a:defRPr>
                      </a:pPr>
                      <a:r>
                        <a:rPr sz="1500">
                          <a:latin typeface="Arial Bold"/>
                          <a:ea typeface="Arial Bold"/>
                          <a:cs typeface="Arial Bold"/>
                        </a:rPr>
                        <a:t>Criostato para Solenoide Doble</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200"/>
                        </a:spcBef>
                        <a:defRPr sz="1800">
                          <a:solidFill>
                            <a:srgbClr val="000000"/>
                          </a:solidFill>
                        </a:defRPr>
                      </a:pPr>
                      <a:r>
                        <a:rPr sz="1500">
                          <a:latin typeface="Arial"/>
                          <a:ea typeface="Arial"/>
                          <a:cs typeface="Arial"/>
                          <a:sym typeface="Arial"/>
                        </a:rPr>
                        <a:t>Recipente de vacío y criostato para las Bobinas de Helmholtz del ciclotrón superconductor  compacto. </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300"/>
                        </a:spcBef>
                        <a:defRPr sz="1800">
                          <a:solidFill>
                            <a:srgbClr val="000000"/>
                          </a:solidFill>
                        </a:defRPr>
                      </a:pPr>
                      <a:r>
                        <a:rPr>
                          <a:latin typeface="Arial Bold"/>
                          <a:ea typeface="Arial Bold"/>
                          <a:cs typeface="Arial Bold"/>
                        </a:rPr>
                        <a:t>TRINOS Vacuum Projects</a:t>
                      </a:r>
                      <a:r>
                        <a:rPr>
                          <a:latin typeface="Arial"/>
                          <a:ea typeface="Arial"/>
                          <a:cs typeface="Arial"/>
                          <a:sym typeface="Arial"/>
                        </a:rPr>
                        <a:t> (Unica Unidad)</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bl>
          </a:graphicData>
        </a:graphic>
      </p:graphicFrame>
      <p:grpSp>
        <p:nvGrpSpPr>
          <p:cNvPr id="668" name="Group 668"/>
          <p:cNvGrpSpPr/>
          <p:nvPr/>
        </p:nvGrpSpPr>
        <p:grpSpPr>
          <a:xfrm>
            <a:off x="2786097" y="3210560"/>
            <a:ext cx="2384215" cy="4032392"/>
            <a:chOff x="0" y="0"/>
            <a:chExt cx="2384213" cy="4032391"/>
          </a:xfrm>
        </p:grpSpPr>
        <p:pic>
          <p:nvPicPr>
            <p:cNvPr id="666" name="Nueva imagen.jpg" descr="Nueva imagen"/>
            <p:cNvPicPr/>
            <p:nvPr/>
          </p:nvPicPr>
          <p:blipFill>
            <a:blip r:embed="rId2">
              <a:extLst/>
            </a:blip>
            <a:stretch>
              <a:fillRect/>
            </a:stretch>
          </p:blipFill>
          <p:spPr>
            <a:xfrm>
              <a:off x="29351" y="0"/>
              <a:ext cx="2354863" cy="1840089"/>
            </a:xfrm>
            <a:prstGeom prst="rect">
              <a:avLst/>
            </a:prstGeom>
            <a:ln w="25400" cap="flat">
              <a:solidFill>
                <a:srgbClr val="000000"/>
              </a:solidFill>
              <a:prstDash val="solid"/>
              <a:round/>
            </a:ln>
            <a:effectLst/>
          </p:spPr>
        </p:pic>
        <p:pic>
          <p:nvPicPr>
            <p:cNvPr id="667" name="image.png"/>
            <p:cNvPicPr/>
            <p:nvPr/>
          </p:nvPicPr>
          <p:blipFill>
            <a:blip r:embed="rId3">
              <a:extLst/>
            </a:blip>
            <a:stretch>
              <a:fillRect/>
            </a:stretch>
          </p:blipFill>
          <p:spPr>
            <a:xfrm>
              <a:off x="0" y="2025226"/>
              <a:ext cx="2354863" cy="2007166"/>
            </a:xfrm>
            <a:prstGeom prst="rect">
              <a:avLst/>
            </a:prstGeom>
            <a:ln w="12700" cap="flat">
              <a:noFill/>
              <a:miter lim="400000"/>
            </a:ln>
            <a:effectLst/>
          </p:spPr>
        </p:pic>
      </p:grpSp>
      <p:sp>
        <p:nvSpPr>
          <p:cNvPr id="669" name="Shape 669"/>
          <p:cNvSpPr/>
          <p:nvPr/>
        </p:nvSpPr>
        <p:spPr>
          <a:xfrm>
            <a:off x="153139" y="11031"/>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DCDEE0"/>
            </a:gs>
            <a:gs pos="100000">
              <a:srgbClr val="FFFFFF"/>
            </a:gs>
          </a:gsLst>
          <a:lin ang="5400000" scaled="0"/>
        </a:gradFill>
      </p:bgPr>
    </p:bg>
    <p:spTree>
      <p:nvGrpSpPr>
        <p:cNvPr id="1" name=""/>
        <p:cNvGrpSpPr/>
        <p:nvPr/>
      </p:nvGrpSpPr>
      <p:grpSpPr>
        <a:xfrm>
          <a:off x="0" y="0"/>
          <a:ext cx="0" cy="0"/>
          <a:chOff x="0" y="0"/>
          <a:chExt cx="0" cy="0"/>
        </a:xfrm>
      </p:grpSpPr>
      <p:sp>
        <p:nvSpPr>
          <p:cNvPr id="671" name="Shape 671"/>
          <p:cNvSpPr/>
          <p:nvPr>
            <p:ph type="title"/>
          </p:nvPr>
        </p:nvSpPr>
        <p:spPr>
          <a:xfrm>
            <a:off x="768103" y="690561"/>
            <a:ext cx="11840696" cy="810747"/>
          </a:xfrm>
          <a:prstGeom prst="rect">
            <a:avLst/>
          </a:prstGeom>
        </p:spPr>
        <p:txBody>
          <a:bodyPr>
            <a:normAutofit fontScale="100000" lnSpcReduction="0"/>
          </a:bodyPr>
          <a:lstStyle/>
          <a:p>
            <a:pPr lvl="0" defTabSz="768095">
              <a:defRPr sz="1800"/>
            </a:pPr>
            <a:r>
              <a:rPr sz="2351">
                <a:solidFill>
                  <a:srgbClr val="00397A"/>
                </a:solidFill>
              </a:rPr>
              <a:t>Transferencia de Tecnología a la Industria por Áreas de Conocimiento:</a:t>
            </a:r>
            <a:br>
              <a:rPr sz="2351">
                <a:solidFill>
                  <a:srgbClr val="00397A"/>
                </a:solidFill>
              </a:rPr>
            </a:br>
            <a:r>
              <a:rPr sz="2351">
                <a:solidFill>
                  <a:srgbClr val="00397A"/>
                </a:solidFill>
              </a:rPr>
              <a:t>IMANES RESISTIVOS Y BOBINAS</a:t>
            </a:r>
          </a:p>
        </p:txBody>
      </p:sp>
      <p:graphicFrame>
        <p:nvGraphicFramePr>
          <p:cNvPr id="672" name="Table 672"/>
          <p:cNvGraphicFramePr/>
          <p:nvPr/>
        </p:nvGraphicFramePr>
        <p:xfrm>
          <a:off x="255128" y="1661724"/>
          <a:ext cx="12494544" cy="720682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499360"/>
                <a:gridCol w="2499360"/>
                <a:gridCol w="3194755"/>
                <a:gridCol w="4301067"/>
              </a:tblGrid>
              <a:tr h="557671">
                <a:tc gridSpan="2">
                  <a:txBody>
                    <a:bodyPr/>
                    <a:lstStyle/>
                    <a:p>
                      <a:pPr lvl="0" algn="ctr">
                        <a:lnSpc>
                          <a:spcPct val="100000"/>
                        </a:lnSpc>
                        <a:spcBef>
                          <a:spcPts val="300"/>
                        </a:spcBef>
                        <a:defRPr sz="1800">
                          <a:solidFill>
                            <a:srgbClr val="000000"/>
                          </a:solidFill>
                        </a:defRPr>
                      </a:pPr>
                      <a:r>
                        <a:rPr sz="1500">
                          <a:latin typeface="Arial Bold"/>
                          <a:ea typeface="Arial Bold"/>
                          <a:cs typeface="Arial Bold"/>
                        </a:rPr>
                        <a:t>PRODUCTO</a:t>
                      </a:r>
                    </a:p>
                  </a:txBody>
                  <a:tcPr marL="46800" marR="46800" marT="46800" marB="46800" anchor="ctr" anchorCtr="0" horzOverflow="overflow">
                    <a:lnL w="28575">
                      <a:solidFill>
                        <a:srgbClr val="000000"/>
                      </a:solidFill>
                      <a:round/>
                    </a:lnL>
                    <a:lnR w="12700">
                      <a:solidFill>
                        <a:srgbClr val="000000"/>
                      </a:solidFill>
                      <a:round/>
                    </a:lnR>
                    <a:lnT w="28575">
                      <a:solidFill>
                        <a:srgbClr val="000000"/>
                      </a:solidFill>
                      <a:round/>
                    </a:lnT>
                    <a:lnB w="12700">
                      <a:solidFill>
                        <a:srgbClr val="000000"/>
                      </a:solidFill>
                      <a:round/>
                    </a:lnB>
                  </a:tcPr>
                </a:tc>
                <a:tc hMerge="1">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DESCRIPCION</a:t>
                      </a:r>
                    </a:p>
                  </a:txBody>
                  <a:tcPr marL="0" marR="0" marT="0" marB="0" anchor="ctr" anchorCtr="0"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EMPRESAS/PARTICIPACION</a:t>
                      </a:r>
                    </a:p>
                  </a:txBody>
                  <a:tcPr marL="0" marR="0" marT="0" marB="0" anchor="ctr" anchorCtr="0" horzOverflow="overflow">
                    <a:lnL w="12700">
                      <a:solidFill>
                        <a:srgbClr val="000000"/>
                      </a:solidFill>
                      <a:round/>
                    </a:lnL>
                    <a:lnR w="28575">
                      <a:solidFill>
                        <a:srgbClr val="000000"/>
                      </a:solidFill>
                      <a:round/>
                    </a:lnR>
                    <a:lnT w="28575">
                      <a:solidFill>
                        <a:srgbClr val="000000"/>
                      </a:solidFill>
                      <a:round/>
                    </a:lnT>
                    <a:lnB w="12700">
                      <a:solidFill>
                        <a:srgbClr val="000000"/>
                      </a:solidFill>
                      <a:round/>
                    </a:lnB>
                  </a:tcPr>
                </a:tc>
              </a:tr>
              <a:tr h="2147146">
                <a:tc>
                  <a:txBody>
                    <a:bodyPr/>
                    <a:lstStyle/>
                    <a:p>
                      <a:pPr lvl="0" algn="ctr">
                        <a:lnSpc>
                          <a:spcPct val="100000"/>
                        </a:lnSpc>
                        <a:spcBef>
                          <a:spcPts val="300"/>
                        </a:spcBef>
                        <a:defRPr sz="1800">
                          <a:solidFill>
                            <a:srgbClr val="000000"/>
                          </a:solidFill>
                        </a:defRPr>
                      </a:pPr>
                      <a:r>
                        <a:rPr sz="1500">
                          <a:latin typeface="Arial Bold"/>
                          <a:ea typeface="Arial Bold"/>
                          <a:cs typeface="Arial Bold"/>
                        </a:rPr>
                        <a:t>Dipolo Doble </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just">
                        <a:lnSpc>
                          <a:spcPct val="100000"/>
                        </a:lnSpc>
                        <a:spcBef>
                          <a:spcPts val="200"/>
                        </a:spcBef>
                        <a:defRPr sz="1800">
                          <a:solidFill>
                            <a:srgbClr val="000000"/>
                          </a:solidFill>
                        </a:defRPr>
                      </a:pPr>
                      <a:r>
                        <a:rPr sz="1600">
                          <a:latin typeface="Arial"/>
                          <a:ea typeface="Arial"/>
                          <a:cs typeface="Arial"/>
                          <a:sym typeface="Arial"/>
                        </a:rPr>
                        <a:t>Dipolo Vertical y Horizontal en montaje Window-Frame para la instalación CTF3 de CLIC.</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300"/>
                        </a:spcBef>
                        <a:defRPr sz="1800">
                          <a:solidFill>
                            <a:srgbClr val="000000"/>
                          </a:solidFill>
                        </a:defRPr>
                      </a:pPr>
                      <a:r>
                        <a:rPr sz="2000">
                          <a:latin typeface="Arial Bold"/>
                          <a:ea typeface="Arial Bold"/>
                          <a:cs typeface="Arial Bold"/>
                        </a:rPr>
                        <a:t>ANTEC</a:t>
                      </a:r>
                      <a:r>
                        <a:rPr sz="2000">
                          <a:latin typeface="Arial"/>
                          <a:ea typeface="Arial"/>
                          <a:cs typeface="Arial"/>
                          <a:sym typeface="Arial"/>
                        </a:rPr>
                        <a:t> (Serie de 15 Unidades)</a:t>
                      </a:r>
                      <a:endParaRPr sz="2000">
                        <a:latin typeface="Arial"/>
                        <a:ea typeface="Arial"/>
                        <a:cs typeface="Arial"/>
                        <a:sym typeface="Arial"/>
                      </a:endParaRP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r h="2147146">
                <a:tc>
                  <a:txBody>
                    <a:bodyPr/>
                    <a:lstStyle/>
                    <a:p>
                      <a:pPr lvl="0" algn="ctr">
                        <a:lnSpc>
                          <a:spcPct val="100000"/>
                        </a:lnSpc>
                        <a:spcBef>
                          <a:spcPts val="300"/>
                        </a:spcBef>
                        <a:defRPr sz="1800">
                          <a:solidFill>
                            <a:srgbClr val="000000"/>
                          </a:solidFill>
                        </a:defRPr>
                      </a:pPr>
                      <a:r>
                        <a:rPr sz="1500">
                          <a:latin typeface="Arial Bold"/>
                          <a:ea typeface="Arial Bold"/>
                          <a:cs typeface="Arial Bold"/>
                        </a:rPr>
                        <a:t>Imán Combinado</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just">
                        <a:lnSpc>
                          <a:spcPct val="100000"/>
                        </a:lnSpc>
                        <a:spcBef>
                          <a:spcPts val="200"/>
                        </a:spcBef>
                        <a:defRPr sz="1800">
                          <a:solidFill>
                            <a:srgbClr val="000000"/>
                          </a:solidFill>
                        </a:defRPr>
                      </a:pPr>
                      <a:r>
                        <a:rPr sz="1600">
                          <a:latin typeface="Arial"/>
                          <a:ea typeface="Arial"/>
                          <a:cs typeface="Arial"/>
                          <a:sym typeface="Arial"/>
                        </a:rPr>
                        <a:t>Imán combinado Cuadrupolo + dos Dipolos para el LIPAC de IFMIF.</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300"/>
                        </a:spcBef>
                        <a:defRPr sz="1800">
                          <a:solidFill>
                            <a:srgbClr val="000000"/>
                          </a:solidFill>
                        </a:defRPr>
                      </a:pPr>
                      <a:r>
                        <a:rPr sz="2000">
                          <a:latin typeface="Arial Bold"/>
                          <a:ea typeface="Arial Bold"/>
                          <a:cs typeface="Arial Bold"/>
                        </a:rPr>
                        <a:t>ANTEC</a:t>
                      </a:r>
                      <a:r>
                        <a:rPr sz="2000">
                          <a:latin typeface="Arial"/>
                          <a:ea typeface="Arial"/>
                          <a:cs typeface="Arial"/>
                          <a:sym typeface="Arial"/>
                        </a:rPr>
                        <a:t> (Prototipo de una futura serie corta de 8 unidades)</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r h="2354862">
                <a:tc>
                  <a:txBody>
                    <a:bodyPr/>
                    <a:lstStyle/>
                    <a:p>
                      <a:pPr lvl="0" algn="ctr">
                        <a:lnSpc>
                          <a:spcPct val="100000"/>
                        </a:lnSpc>
                        <a:spcBef>
                          <a:spcPts val="300"/>
                        </a:spcBef>
                        <a:defRPr sz="1800">
                          <a:solidFill>
                            <a:srgbClr val="000000"/>
                          </a:solidFill>
                        </a:defRPr>
                      </a:pPr>
                      <a:r>
                        <a:rPr sz="1500">
                          <a:latin typeface="Arial Bold"/>
                          <a:ea typeface="Arial Bold"/>
                          <a:cs typeface="Arial Bold"/>
                        </a:rPr>
                        <a:t>Motores de Reluctancia Conmutada</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just">
                        <a:lnSpc>
                          <a:spcPct val="100000"/>
                        </a:lnSpc>
                        <a:spcBef>
                          <a:spcPts val="200"/>
                        </a:spcBef>
                        <a:defRPr sz="1800">
                          <a:solidFill>
                            <a:srgbClr val="000000"/>
                          </a:solidFill>
                        </a:defRPr>
                      </a:pPr>
                      <a:r>
                        <a:rPr sz="1600">
                          <a:latin typeface="Arial"/>
                          <a:ea typeface="Arial"/>
                          <a:cs typeface="Arial"/>
                          <a:sym typeface="Arial"/>
                        </a:rPr>
                        <a:t>Diversos prototipos de máquinas de Reluctancia Conmutada para aplicaciones en Almacenamiento Cinético de Energía.</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300"/>
                        </a:spcBef>
                        <a:defRPr sz="1800">
                          <a:solidFill>
                            <a:srgbClr val="000000"/>
                          </a:solidFill>
                        </a:defRPr>
                      </a:pPr>
                      <a:r>
                        <a:rPr sz="2000">
                          <a:latin typeface="Arial Bold"/>
                          <a:ea typeface="Arial Bold"/>
                          <a:cs typeface="Arial Bold"/>
                        </a:rPr>
                        <a:t>NEUREUS </a:t>
                      </a:r>
                      <a:r>
                        <a:rPr sz="2000">
                          <a:latin typeface="Arial"/>
                          <a:ea typeface="Arial"/>
                          <a:cs typeface="Arial"/>
                          <a:sym typeface="Arial"/>
                        </a:rPr>
                        <a:t>(Tres prototipos)</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28575">
                      <a:solidFill>
                        <a:srgbClr val="000000"/>
                      </a:solidFill>
                      <a:round/>
                    </a:lnB>
                  </a:tcPr>
                </a:tc>
              </a:tr>
            </a:tbl>
          </a:graphicData>
        </a:graphic>
      </p:graphicFrame>
      <p:grpSp>
        <p:nvGrpSpPr>
          <p:cNvPr id="676" name="Group 676"/>
          <p:cNvGrpSpPr/>
          <p:nvPr/>
        </p:nvGrpSpPr>
        <p:grpSpPr>
          <a:xfrm>
            <a:off x="2912533" y="2316479"/>
            <a:ext cx="2156179" cy="6391771"/>
            <a:chOff x="0" y="0"/>
            <a:chExt cx="2156177" cy="6391769"/>
          </a:xfrm>
        </p:grpSpPr>
        <p:pic>
          <p:nvPicPr>
            <p:cNvPr id="673" name="Imán Corrector.jpg"/>
            <p:cNvPicPr/>
            <p:nvPr/>
          </p:nvPicPr>
          <p:blipFill>
            <a:blip r:embed="rId2">
              <a:extLst/>
            </a:blip>
            <a:stretch>
              <a:fillRect/>
            </a:stretch>
          </p:blipFill>
          <p:spPr>
            <a:xfrm>
              <a:off x="241582" y="0"/>
              <a:ext cx="1695592" cy="1946205"/>
            </a:xfrm>
            <a:prstGeom prst="rect">
              <a:avLst/>
            </a:prstGeom>
            <a:ln w="12700" cap="flat">
              <a:noFill/>
              <a:miter lim="400000"/>
            </a:ln>
            <a:effectLst/>
          </p:spPr>
        </p:pic>
        <p:pic>
          <p:nvPicPr>
            <p:cNvPr id="674" name="Iman MEBT terminado 04.jpg" descr="Y:\IFMIF\MEBT\Magnets\Tests\Antec\Acceptance\Iman MEBT terminado 04.JPG.JPG"/>
            <p:cNvPicPr/>
            <p:nvPr/>
          </p:nvPicPr>
          <p:blipFill>
            <a:blip r:embed="rId3">
              <a:extLst/>
            </a:blip>
            <a:stretch>
              <a:fillRect/>
            </a:stretch>
          </p:blipFill>
          <p:spPr>
            <a:xfrm>
              <a:off x="24835" y="2253262"/>
              <a:ext cx="2131343" cy="1842347"/>
            </a:xfrm>
            <a:prstGeom prst="rect">
              <a:avLst/>
            </a:prstGeom>
            <a:ln w="12700" cap="flat">
              <a:noFill/>
              <a:miter lim="400000"/>
            </a:ln>
            <a:effectLst/>
          </p:spPr>
        </p:pic>
        <p:pic>
          <p:nvPicPr>
            <p:cNvPr id="675" name="Estator bobinado LC-2.jpeg"/>
            <p:cNvPicPr/>
            <p:nvPr/>
          </p:nvPicPr>
          <p:blipFill>
            <a:blip r:embed="rId4">
              <a:extLst/>
            </a:blip>
            <a:srcRect l="9689" t="1844" r="12457" b="0"/>
            <a:stretch>
              <a:fillRect/>
            </a:stretch>
          </p:blipFill>
          <p:spPr>
            <a:xfrm>
              <a:off x="0" y="4362026"/>
              <a:ext cx="2149405" cy="2029744"/>
            </a:xfrm>
            <a:prstGeom prst="rect">
              <a:avLst/>
            </a:prstGeom>
            <a:ln w="12700" cap="flat">
              <a:noFill/>
              <a:miter lim="400000"/>
            </a:ln>
            <a:effectLst/>
          </p:spPr>
        </p:pic>
      </p:grpSp>
      <p:sp>
        <p:nvSpPr>
          <p:cNvPr id="677" name="Shape 677"/>
          <p:cNvSpPr/>
          <p:nvPr/>
        </p:nvSpPr>
        <p:spPr>
          <a:xfrm>
            <a:off x="153139" y="-1669"/>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DCDEE0"/>
            </a:gs>
            <a:gs pos="100000">
              <a:srgbClr val="FFFFFF"/>
            </a:gs>
          </a:gsLst>
          <a:lin ang="5400000" scaled="0"/>
        </a:gradFill>
      </p:bgPr>
    </p:bg>
    <p:spTree>
      <p:nvGrpSpPr>
        <p:cNvPr id="1" name=""/>
        <p:cNvGrpSpPr/>
        <p:nvPr/>
      </p:nvGrpSpPr>
      <p:grpSpPr>
        <a:xfrm>
          <a:off x="0" y="0"/>
          <a:ext cx="0" cy="0"/>
          <a:chOff x="0" y="0"/>
          <a:chExt cx="0" cy="0"/>
        </a:xfrm>
      </p:grpSpPr>
      <p:sp>
        <p:nvSpPr>
          <p:cNvPr id="679" name="Shape 679"/>
          <p:cNvSpPr/>
          <p:nvPr>
            <p:ph type="title"/>
          </p:nvPr>
        </p:nvSpPr>
        <p:spPr>
          <a:xfrm>
            <a:off x="701887" y="673903"/>
            <a:ext cx="11973490" cy="844062"/>
          </a:xfrm>
          <a:prstGeom prst="rect">
            <a:avLst/>
          </a:prstGeom>
        </p:spPr>
        <p:txBody>
          <a:bodyPr>
            <a:normAutofit fontScale="100000" lnSpcReduction="0"/>
          </a:bodyPr>
          <a:lstStyle/>
          <a:p>
            <a:pPr lvl="0" defTabSz="804672">
              <a:defRPr sz="1800"/>
            </a:pPr>
            <a:r>
              <a:rPr sz="2464">
                <a:solidFill>
                  <a:srgbClr val="00397A"/>
                </a:solidFill>
              </a:rPr>
              <a:t>Transferencia de Tecnología a la Industria por Áreas de Conocimiento:</a:t>
            </a:r>
            <a:br>
              <a:rPr sz="2464">
                <a:solidFill>
                  <a:srgbClr val="00397A"/>
                </a:solidFill>
              </a:rPr>
            </a:br>
            <a:r>
              <a:rPr sz="2464">
                <a:solidFill>
                  <a:srgbClr val="00397A"/>
                </a:solidFill>
              </a:rPr>
              <a:t>IMANES ESPECIALES</a:t>
            </a:r>
          </a:p>
        </p:txBody>
      </p:sp>
      <p:graphicFrame>
        <p:nvGraphicFramePr>
          <p:cNvPr id="680" name="Table 680"/>
          <p:cNvGraphicFramePr/>
          <p:nvPr/>
        </p:nvGraphicFramePr>
        <p:xfrm>
          <a:off x="255128" y="1661724"/>
          <a:ext cx="12494544" cy="741228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499360"/>
                <a:gridCol w="2499360"/>
                <a:gridCol w="3194755"/>
                <a:gridCol w="4301067"/>
              </a:tblGrid>
              <a:tr h="557671">
                <a:tc gridSpan="2">
                  <a:txBody>
                    <a:bodyPr/>
                    <a:lstStyle/>
                    <a:p>
                      <a:pPr lvl="0" algn="ctr">
                        <a:lnSpc>
                          <a:spcPct val="100000"/>
                        </a:lnSpc>
                        <a:spcBef>
                          <a:spcPts val="300"/>
                        </a:spcBef>
                        <a:defRPr sz="1800">
                          <a:solidFill>
                            <a:srgbClr val="000000"/>
                          </a:solidFill>
                        </a:defRPr>
                      </a:pPr>
                      <a:r>
                        <a:rPr sz="1500">
                          <a:latin typeface="Arial Bold"/>
                          <a:ea typeface="Arial Bold"/>
                          <a:cs typeface="Arial Bold"/>
                        </a:rPr>
                        <a:t>PRODUCTO</a:t>
                      </a:r>
                    </a:p>
                  </a:txBody>
                  <a:tcPr marL="46800" marR="46800" marT="46800" marB="46800" anchor="ctr" anchorCtr="0" horzOverflow="overflow">
                    <a:lnL w="28575">
                      <a:solidFill>
                        <a:srgbClr val="000000"/>
                      </a:solidFill>
                      <a:round/>
                    </a:lnL>
                    <a:lnR w="12700">
                      <a:solidFill>
                        <a:srgbClr val="000000"/>
                      </a:solidFill>
                      <a:round/>
                    </a:lnR>
                    <a:lnT w="28575">
                      <a:solidFill>
                        <a:srgbClr val="000000"/>
                      </a:solidFill>
                      <a:round/>
                    </a:lnT>
                    <a:lnB w="12700">
                      <a:solidFill>
                        <a:srgbClr val="000000"/>
                      </a:solidFill>
                      <a:round/>
                    </a:lnB>
                  </a:tcPr>
                </a:tc>
                <a:tc hMerge="1">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DESCRIPCION</a:t>
                      </a:r>
                    </a:p>
                  </a:txBody>
                  <a:tcPr marL="0" marR="0" marT="0" marB="0" anchor="ctr" anchorCtr="0"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EMPRESAS/PARTICIPACION</a:t>
                      </a:r>
                    </a:p>
                  </a:txBody>
                  <a:tcPr marL="0" marR="0" marT="0" marB="0" anchor="ctr" anchorCtr="0" horzOverflow="overflow">
                    <a:lnL w="12700">
                      <a:solidFill>
                        <a:srgbClr val="000000"/>
                      </a:solidFill>
                      <a:round/>
                    </a:lnL>
                    <a:lnR w="28575">
                      <a:solidFill>
                        <a:srgbClr val="000000"/>
                      </a:solidFill>
                      <a:round/>
                    </a:lnR>
                    <a:lnT w="28575">
                      <a:solidFill>
                        <a:srgbClr val="000000"/>
                      </a:solidFill>
                      <a:round/>
                    </a:lnT>
                    <a:lnB w="12700">
                      <a:solidFill>
                        <a:srgbClr val="000000"/>
                      </a:solidFill>
                      <a:round/>
                    </a:lnB>
                  </a:tcPr>
                </a:tc>
              </a:tr>
              <a:tr h="2147146">
                <a:tc>
                  <a:txBody>
                    <a:bodyPr/>
                    <a:lstStyle/>
                    <a:p>
                      <a:pPr lvl="0" algn="ctr">
                        <a:lnSpc>
                          <a:spcPct val="100000"/>
                        </a:lnSpc>
                        <a:spcBef>
                          <a:spcPts val="300"/>
                        </a:spcBef>
                        <a:defRPr sz="1800">
                          <a:solidFill>
                            <a:srgbClr val="000000"/>
                          </a:solidFill>
                        </a:defRPr>
                      </a:pPr>
                      <a:r>
                        <a:rPr sz="1500">
                          <a:latin typeface="Arial Bold"/>
                          <a:ea typeface="Arial Bold"/>
                          <a:cs typeface="Arial Bold"/>
                        </a:rPr>
                        <a:t>Imánes Kicker</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just">
                        <a:lnSpc>
                          <a:spcPct val="100000"/>
                        </a:lnSpc>
                        <a:spcBef>
                          <a:spcPts val="200"/>
                        </a:spcBef>
                        <a:defRPr sz="1800">
                          <a:solidFill>
                            <a:srgbClr val="000000"/>
                          </a:solidFill>
                        </a:defRPr>
                      </a:pPr>
                      <a:r>
                        <a:rPr sz="1600">
                          <a:latin typeface="Arial"/>
                          <a:ea typeface="Arial"/>
                          <a:cs typeface="Arial"/>
                          <a:sym typeface="Arial"/>
                        </a:rPr>
                        <a:t>Dos Imanes tipo stripline-kicker, uno para extracción y otro para limpieza del haz, dentro de la estación experimental CTF3 de CLIC.</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300"/>
                        </a:spcBef>
                        <a:defRPr sz="1800">
                          <a:solidFill>
                            <a:srgbClr val="000000"/>
                          </a:solidFill>
                        </a:defRPr>
                      </a:pPr>
                      <a:r>
                        <a:rPr sz="1900">
                          <a:latin typeface="Arial Bold"/>
                          <a:ea typeface="Arial Bold"/>
                          <a:cs typeface="Arial Bold"/>
                        </a:rPr>
                        <a:t>TRINOS Vacuum Projects</a:t>
                      </a:r>
                      <a:r>
                        <a:rPr sz="1900">
                          <a:latin typeface="Arial"/>
                          <a:ea typeface="Arial"/>
                          <a:cs typeface="Arial"/>
                          <a:sym typeface="Arial"/>
                        </a:rPr>
                        <a:t> ( Dos prototipos)</a:t>
                      </a:r>
                      <a:endParaRPr sz="1900">
                        <a:latin typeface="Arial"/>
                        <a:ea typeface="Arial"/>
                        <a:cs typeface="Arial"/>
                        <a:sym typeface="Arial"/>
                      </a:endParaRP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r h="2147146">
                <a:tc>
                  <a:txBody>
                    <a:bodyPr/>
                    <a:lstStyle/>
                    <a:p>
                      <a:pPr lvl="0" algn="ctr">
                        <a:lnSpc>
                          <a:spcPct val="100000"/>
                        </a:lnSpc>
                        <a:spcBef>
                          <a:spcPts val="300"/>
                        </a:spcBef>
                        <a:defRPr sz="1800">
                          <a:solidFill>
                            <a:srgbClr val="000000"/>
                          </a:solidFill>
                        </a:defRPr>
                      </a:pPr>
                      <a:r>
                        <a:rPr sz="1500">
                          <a:latin typeface="Arial Bold"/>
                          <a:ea typeface="Arial Bold"/>
                          <a:cs typeface="Arial Bold"/>
                        </a:rPr>
                        <a:t>Imanes Septa</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just">
                        <a:lnSpc>
                          <a:spcPct val="100000"/>
                        </a:lnSpc>
                        <a:spcBef>
                          <a:spcPts val="200"/>
                        </a:spcBef>
                        <a:defRPr sz="1800">
                          <a:solidFill>
                            <a:srgbClr val="000000"/>
                          </a:solidFill>
                        </a:defRPr>
                      </a:pPr>
                      <a:r>
                        <a:rPr sz="1600">
                          <a:latin typeface="Arial"/>
                          <a:ea typeface="Arial"/>
                          <a:cs typeface="Arial"/>
                          <a:sym typeface="Arial"/>
                        </a:rPr>
                        <a:t>Imanes tipo septum delgados y anchos para la estación experimental CTF3 de CLIC.</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300"/>
                        </a:spcBef>
                        <a:defRPr sz="1800">
                          <a:solidFill>
                            <a:srgbClr val="000000"/>
                          </a:solidFill>
                        </a:defRPr>
                      </a:pPr>
                      <a:r>
                        <a:rPr sz="1900">
                          <a:latin typeface="Arial Bold"/>
                          <a:ea typeface="Arial Bold"/>
                          <a:cs typeface="Arial Bold"/>
                        </a:rPr>
                        <a:t>NEUREUS</a:t>
                      </a:r>
                      <a:r>
                        <a:rPr sz="1900">
                          <a:latin typeface="Arial"/>
                          <a:ea typeface="Arial"/>
                          <a:cs typeface="Arial"/>
                          <a:sym typeface="Arial"/>
                        </a:rPr>
                        <a:t> (Dos Unidades)</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r h="2560320">
                <a:tc>
                  <a:txBody>
                    <a:bodyPr/>
                    <a:lstStyle/>
                    <a:p>
                      <a:pPr lvl="0" algn="ctr">
                        <a:lnSpc>
                          <a:spcPct val="100000"/>
                        </a:lnSpc>
                        <a:spcBef>
                          <a:spcPts val="300"/>
                        </a:spcBef>
                        <a:defRPr sz="1800">
                          <a:solidFill>
                            <a:srgbClr val="000000"/>
                          </a:solidFill>
                        </a:defRPr>
                      </a:pPr>
                      <a:r>
                        <a:rPr sz="1500">
                          <a:latin typeface="Arial Bold"/>
                          <a:ea typeface="Arial Bold"/>
                          <a:cs typeface="Arial Bold"/>
                        </a:rPr>
                        <a:t>Imán desplazador de fase</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800">
                        <a:latin typeface="Arial"/>
                        <a:ea typeface="Arial"/>
                        <a:cs typeface="Arial"/>
                        <a:sym typeface="Arial"/>
                      </a:endParaRPr>
                    </a:p>
                    <a:p>
                      <a:pPr lvl="0" algn="l">
                        <a:lnSpc>
                          <a:spcPct val="100000"/>
                        </a:lnSpc>
                        <a:spcBef>
                          <a:spcPts val="600"/>
                        </a:spcBef>
                        <a:defRPr sz="1800">
                          <a:solidFill>
                            <a:srgbClr val="000000"/>
                          </a:solidFill>
                        </a:defRPr>
                      </a:pPr>
                      <a:endParaRPr sz="800">
                        <a:latin typeface="Arial"/>
                        <a:ea typeface="Arial"/>
                        <a:cs typeface="Arial"/>
                        <a:sym typeface="Arial"/>
                      </a:endParaRPr>
                    </a:p>
                    <a:p>
                      <a:pPr lvl="0" algn="l">
                        <a:lnSpc>
                          <a:spcPct val="100000"/>
                        </a:lnSpc>
                        <a:spcBef>
                          <a:spcPts val="600"/>
                        </a:spcBef>
                        <a:defRPr sz="1800">
                          <a:solidFill>
                            <a:srgbClr val="000000"/>
                          </a:solidFill>
                        </a:defRPr>
                      </a:pPr>
                      <a:endParaRPr sz="8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just">
                        <a:lnSpc>
                          <a:spcPct val="100000"/>
                        </a:lnSpc>
                        <a:spcBef>
                          <a:spcPts val="200"/>
                        </a:spcBef>
                        <a:defRPr sz="1800">
                          <a:solidFill>
                            <a:srgbClr val="000000"/>
                          </a:solidFill>
                        </a:defRPr>
                      </a:pPr>
                      <a:r>
                        <a:rPr sz="1600">
                          <a:latin typeface="Arial"/>
                          <a:ea typeface="Arial"/>
                          <a:cs typeface="Arial"/>
                          <a:sym typeface="Arial"/>
                        </a:rPr>
                        <a:t>Dispositivo a base de imanes permanentes para el ajuste de fase de los onduladores de E-XFEL.</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300"/>
                        </a:spcBef>
                        <a:defRPr sz="1800">
                          <a:solidFill>
                            <a:srgbClr val="000000"/>
                          </a:solidFill>
                        </a:defRPr>
                      </a:pPr>
                      <a:r>
                        <a:rPr sz="1900">
                          <a:latin typeface="Arial Bold"/>
                          <a:ea typeface="Arial Bold"/>
                          <a:cs typeface="Arial Bold"/>
                        </a:rPr>
                        <a:t>DMP-HTS</a:t>
                      </a:r>
                      <a:r>
                        <a:rPr sz="1900">
                          <a:latin typeface="Arial"/>
                          <a:ea typeface="Arial"/>
                          <a:cs typeface="Arial"/>
                          <a:sym typeface="Arial"/>
                        </a:rPr>
                        <a:t> (Un Prototipo)</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28575">
                      <a:solidFill>
                        <a:srgbClr val="000000"/>
                      </a:solidFill>
                      <a:round/>
                    </a:lnB>
                  </a:tcPr>
                </a:tc>
              </a:tr>
            </a:tbl>
          </a:graphicData>
        </a:graphic>
      </p:graphicFrame>
      <p:grpSp>
        <p:nvGrpSpPr>
          <p:cNvPr id="684" name="Group 684"/>
          <p:cNvGrpSpPr/>
          <p:nvPr/>
        </p:nvGrpSpPr>
        <p:grpSpPr>
          <a:xfrm>
            <a:off x="2844800" y="2485813"/>
            <a:ext cx="2325512" cy="6522721"/>
            <a:chOff x="0" y="0"/>
            <a:chExt cx="2325511" cy="6522720"/>
          </a:xfrm>
        </p:grpSpPr>
        <p:pic>
          <p:nvPicPr>
            <p:cNvPr id="681" name="conjunto kicker.png" descr="conjunto kicker"/>
            <p:cNvPicPr/>
            <p:nvPr/>
          </p:nvPicPr>
          <p:blipFill>
            <a:blip r:embed="rId2">
              <a:extLst/>
            </a:blip>
            <a:srcRect l="0" t="6912" r="0" b="9216"/>
            <a:stretch>
              <a:fillRect/>
            </a:stretch>
          </p:blipFill>
          <p:spPr>
            <a:xfrm>
              <a:off x="24835" y="0"/>
              <a:ext cx="2253263" cy="1614312"/>
            </a:xfrm>
            <a:prstGeom prst="rect">
              <a:avLst/>
            </a:prstGeom>
            <a:ln w="12700" cap="flat">
              <a:noFill/>
              <a:miter lim="400000"/>
            </a:ln>
            <a:effectLst/>
          </p:spPr>
        </p:pic>
        <p:pic>
          <p:nvPicPr>
            <p:cNvPr id="682" name="image.png"/>
            <p:cNvPicPr/>
            <p:nvPr/>
          </p:nvPicPr>
          <p:blipFill>
            <a:blip r:embed="rId3">
              <a:extLst/>
            </a:blip>
            <a:stretch>
              <a:fillRect/>
            </a:stretch>
          </p:blipFill>
          <p:spPr>
            <a:xfrm>
              <a:off x="0" y="2185529"/>
              <a:ext cx="2325512" cy="1512712"/>
            </a:xfrm>
            <a:prstGeom prst="rect">
              <a:avLst/>
            </a:prstGeom>
            <a:ln w="12700" cap="flat">
              <a:noFill/>
              <a:miter lim="400000"/>
            </a:ln>
            <a:effectLst/>
          </p:spPr>
        </p:pic>
        <p:pic>
          <p:nvPicPr>
            <p:cNvPr id="683" name="IMG_0527.jpg" descr="IMG_0527"/>
            <p:cNvPicPr/>
            <p:nvPr/>
          </p:nvPicPr>
          <p:blipFill>
            <a:blip r:embed="rId4">
              <a:extLst/>
            </a:blip>
            <a:srcRect l="21632" t="1910" r="14712" b="0"/>
            <a:stretch>
              <a:fillRect/>
            </a:stretch>
          </p:blipFill>
          <p:spPr>
            <a:xfrm>
              <a:off x="519288" y="4066257"/>
              <a:ext cx="1022775" cy="2456464"/>
            </a:xfrm>
            <a:prstGeom prst="rect">
              <a:avLst/>
            </a:prstGeom>
            <a:ln w="25400" cap="flat">
              <a:solidFill>
                <a:srgbClr val="000000"/>
              </a:solidFill>
              <a:prstDash val="solid"/>
              <a:round/>
            </a:ln>
            <a:effectLst/>
          </p:spPr>
        </p:pic>
      </p:grpSp>
      <p:sp>
        <p:nvSpPr>
          <p:cNvPr id="685" name="Shape 685"/>
          <p:cNvSpPr/>
          <p:nvPr/>
        </p:nvSpPr>
        <p:spPr>
          <a:xfrm>
            <a:off x="153139" y="-1669"/>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DCDEE0"/>
            </a:gs>
            <a:gs pos="100000">
              <a:srgbClr val="FFFFFF"/>
            </a:gs>
          </a:gsLst>
          <a:lin ang="5400000" scaled="0"/>
        </a:gradFill>
      </p:bgPr>
    </p:bg>
    <p:spTree>
      <p:nvGrpSpPr>
        <p:cNvPr id="1" name=""/>
        <p:cNvGrpSpPr/>
        <p:nvPr/>
      </p:nvGrpSpPr>
      <p:grpSpPr>
        <a:xfrm>
          <a:off x="0" y="0"/>
          <a:ext cx="0" cy="0"/>
          <a:chOff x="0" y="0"/>
          <a:chExt cx="0" cy="0"/>
        </a:xfrm>
      </p:grpSpPr>
      <p:sp>
        <p:nvSpPr>
          <p:cNvPr id="687" name="Shape 687"/>
          <p:cNvSpPr/>
          <p:nvPr>
            <p:ph type="title"/>
          </p:nvPr>
        </p:nvSpPr>
        <p:spPr>
          <a:xfrm>
            <a:off x="503240" y="682827"/>
            <a:ext cx="12315484" cy="826214"/>
          </a:xfrm>
          <a:prstGeom prst="rect">
            <a:avLst/>
          </a:prstGeom>
        </p:spPr>
        <p:txBody>
          <a:bodyPr>
            <a:normAutofit fontScale="100000" lnSpcReduction="0"/>
          </a:bodyPr>
          <a:lstStyle/>
          <a:p>
            <a:pPr lvl="0" defTabSz="768095">
              <a:defRPr sz="1800"/>
            </a:pPr>
            <a:r>
              <a:rPr sz="2351">
                <a:solidFill>
                  <a:srgbClr val="00397A"/>
                </a:solidFill>
              </a:rPr>
              <a:t>Transferencia de Tecnología a la Industria por Áreas de Conocimiento:</a:t>
            </a:r>
            <a:br>
              <a:rPr sz="2351">
                <a:solidFill>
                  <a:srgbClr val="00397A"/>
                </a:solidFill>
              </a:rPr>
            </a:br>
            <a:r>
              <a:rPr sz="2351">
                <a:solidFill>
                  <a:srgbClr val="00397A"/>
                </a:solidFill>
              </a:rPr>
              <a:t>RADIOFRECUENCIA</a:t>
            </a:r>
          </a:p>
        </p:txBody>
      </p:sp>
      <p:graphicFrame>
        <p:nvGraphicFramePr>
          <p:cNvPr id="688" name="Table 688"/>
          <p:cNvGraphicFramePr/>
          <p:nvPr/>
        </p:nvGraphicFramePr>
        <p:xfrm>
          <a:off x="255128" y="1661724"/>
          <a:ext cx="12494544" cy="712780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499360"/>
                <a:gridCol w="2499360"/>
                <a:gridCol w="3194755"/>
                <a:gridCol w="4301067"/>
              </a:tblGrid>
              <a:tr h="557671">
                <a:tc gridSpan="2">
                  <a:txBody>
                    <a:bodyPr/>
                    <a:lstStyle/>
                    <a:p>
                      <a:pPr lvl="0" algn="ctr">
                        <a:lnSpc>
                          <a:spcPct val="100000"/>
                        </a:lnSpc>
                        <a:spcBef>
                          <a:spcPts val="300"/>
                        </a:spcBef>
                        <a:defRPr sz="1800">
                          <a:solidFill>
                            <a:srgbClr val="000000"/>
                          </a:solidFill>
                        </a:defRPr>
                      </a:pPr>
                      <a:r>
                        <a:rPr sz="1500">
                          <a:latin typeface="Arial Bold"/>
                          <a:ea typeface="Arial Bold"/>
                          <a:cs typeface="Arial Bold"/>
                        </a:rPr>
                        <a:t>PRODUCTO</a:t>
                      </a:r>
                    </a:p>
                  </a:txBody>
                  <a:tcPr marL="46800" marR="46800" marT="46800" marB="46800" anchor="ctr" anchorCtr="0" horzOverflow="overflow">
                    <a:lnL w="28575">
                      <a:solidFill>
                        <a:srgbClr val="000000"/>
                      </a:solidFill>
                      <a:round/>
                    </a:lnL>
                    <a:lnR w="12700">
                      <a:solidFill>
                        <a:srgbClr val="000000"/>
                      </a:solidFill>
                      <a:round/>
                    </a:lnR>
                    <a:lnT w="28575">
                      <a:solidFill>
                        <a:srgbClr val="000000"/>
                      </a:solidFill>
                      <a:round/>
                    </a:lnT>
                    <a:lnB w="12700">
                      <a:solidFill>
                        <a:srgbClr val="000000"/>
                      </a:solidFill>
                      <a:round/>
                    </a:lnB>
                  </a:tcPr>
                </a:tc>
                <a:tc hMerge="1">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DESCRIPCION</a:t>
                      </a:r>
                    </a:p>
                  </a:txBody>
                  <a:tcPr marL="0" marR="0" marT="0" marB="0" anchor="ctr" anchorCtr="0"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EMPRESAS/PARTICIPACION</a:t>
                      </a:r>
                    </a:p>
                  </a:txBody>
                  <a:tcPr marL="0" marR="0" marT="0" marB="0" anchor="ctr" anchorCtr="0" horzOverflow="overflow">
                    <a:lnL w="12700">
                      <a:solidFill>
                        <a:srgbClr val="000000"/>
                      </a:solidFill>
                      <a:round/>
                    </a:lnL>
                    <a:lnR w="28575">
                      <a:solidFill>
                        <a:srgbClr val="000000"/>
                      </a:solidFill>
                      <a:round/>
                    </a:lnR>
                    <a:lnT w="28575">
                      <a:solidFill>
                        <a:srgbClr val="000000"/>
                      </a:solidFill>
                      <a:round/>
                    </a:lnT>
                    <a:lnB w="12700">
                      <a:solidFill>
                        <a:srgbClr val="000000"/>
                      </a:solidFill>
                      <a:round/>
                    </a:lnB>
                  </a:tcPr>
                </a:tc>
              </a:tr>
              <a:tr h="2068124">
                <a:tc>
                  <a:txBody>
                    <a:bodyPr/>
                    <a:lstStyle/>
                    <a:p>
                      <a:pPr lvl="0" algn="ctr">
                        <a:lnSpc>
                          <a:spcPct val="100000"/>
                        </a:lnSpc>
                        <a:spcBef>
                          <a:spcPts val="300"/>
                        </a:spcBef>
                        <a:defRPr sz="1800">
                          <a:solidFill>
                            <a:srgbClr val="000000"/>
                          </a:solidFill>
                        </a:defRPr>
                      </a:pPr>
                      <a:r>
                        <a:rPr sz="1500">
                          <a:latin typeface="Arial Bold"/>
                          <a:ea typeface="Arial Bold"/>
                          <a:cs typeface="Arial Bold"/>
                        </a:rPr>
                        <a:t>Estructuras de aceleración</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just">
                        <a:lnSpc>
                          <a:spcPct val="100000"/>
                        </a:lnSpc>
                        <a:spcBef>
                          <a:spcPts val="200"/>
                        </a:spcBef>
                        <a:defRPr sz="1800">
                          <a:solidFill>
                            <a:srgbClr val="000000"/>
                          </a:solidFill>
                        </a:defRPr>
                      </a:pPr>
                      <a:r>
                        <a:rPr sz="1500">
                          <a:latin typeface="Arial"/>
                          <a:ea typeface="Arial"/>
                          <a:cs typeface="Arial"/>
                          <a:sym typeface="Arial"/>
                        </a:rPr>
                        <a:t>Diferentes tipos de estructuras de extracción de potencia de radiofrecuencia para la instalación CTF3 de CLIC.</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300"/>
                        </a:spcBef>
                        <a:defRPr sz="1800">
                          <a:solidFill>
                            <a:srgbClr val="000000"/>
                          </a:solidFill>
                        </a:defRPr>
                      </a:pPr>
                      <a:r>
                        <a:rPr>
                          <a:latin typeface="Arial Bold"/>
                          <a:ea typeface="Arial Bold"/>
                          <a:cs typeface="Arial Bold"/>
                        </a:rPr>
                        <a:t>DMP-HTS</a:t>
                      </a:r>
                      <a:r>
                        <a:rPr>
                          <a:latin typeface="Arial"/>
                          <a:ea typeface="Arial"/>
                          <a:cs typeface="Arial"/>
                          <a:sym typeface="Arial"/>
                        </a:rPr>
                        <a:t> (Prototipo barras extractoras)  </a:t>
                      </a:r>
                      <a:endParaRPr>
                        <a:latin typeface="Arial"/>
                        <a:ea typeface="Arial"/>
                        <a:cs typeface="Arial"/>
                        <a:sym typeface="Arial"/>
                      </a:endParaRPr>
                    </a:p>
                    <a:p>
                      <a:pPr lvl="0" algn="l">
                        <a:lnSpc>
                          <a:spcPct val="100000"/>
                        </a:lnSpc>
                        <a:spcBef>
                          <a:spcPts val="300"/>
                        </a:spcBef>
                        <a:defRPr sz="1800">
                          <a:solidFill>
                            <a:srgbClr val="000000"/>
                          </a:solidFill>
                        </a:defRPr>
                      </a:pPr>
                      <a:r>
                        <a:rPr>
                          <a:latin typeface="Arial Bold"/>
                          <a:ea typeface="Arial Bold"/>
                          <a:cs typeface="Arial Bold"/>
                        </a:rPr>
                        <a:t>HUERTA</a:t>
                      </a:r>
                      <a:r>
                        <a:rPr>
                          <a:latin typeface="Arial"/>
                          <a:ea typeface="Arial"/>
                          <a:cs typeface="Arial"/>
                          <a:sym typeface="Arial"/>
                        </a:rPr>
                        <a:t> (Prototipo barras extractoras)</a:t>
                      </a:r>
                      <a:endParaRPr>
                        <a:latin typeface="Arial"/>
                        <a:ea typeface="Arial"/>
                        <a:cs typeface="Arial"/>
                        <a:sym typeface="Arial"/>
                      </a:endParaRPr>
                    </a:p>
                    <a:p>
                      <a:pPr lvl="0" algn="l">
                        <a:lnSpc>
                          <a:spcPct val="100000"/>
                        </a:lnSpc>
                        <a:spcBef>
                          <a:spcPts val="300"/>
                        </a:spcBef>
                        <a:defRPr sz="1800">
                          <a:solidFill>
                            <a:srgbClr val="000000"/>
                          </a:solidFill>
                        </a:defRPr>
                      </a:pPr>
                      <a:r>
                        <a:rPr>
                          <a:latin typeface="Arial Bold"/>
                          <a:ea typeface="Arial Bold"/>
                          <a:cs typeface="Arial Bold"/>
                        </a:rPr>
                        <a:t>TRINOS Vacuum Projects</a:t>
                      </a:r>
                      <a:r>
                        <a:rPr>
                          <a:latin typeface="Arial"/>
                          <a:ea typeface="Arial"/>
                          <a:cs typeface="Arial"/>
                          <a:sym typeface="Arial"/>
                        </a:rPr>
                        <a:t> (Prototipo recipiente)</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r h="2147146">
                <a:tc>
                  <a:txBody>
                    <a:bodyPr/>
                    <a:lstStyle/>
                    <a:p>
                      <a:pPr lvl="0" algn="ctr">
                        <a:lnSpc>
                          <a:spcPct val="100000"/>
                        </a:lnSpc>
                        <a:spcBef>
                          <a:spcPts val="300"/>
                        </a:spcBef>
                        <a:defRPr sz="1800">
                          <a:solidFill>
                            <a:srgbClr val="000000"/>
                          </a:solidFill>
                        </a:defRPr>
                      </a:pPr>
                      <a:r>
                        <a:rPr sz="1500">
                          <a:latin typeface="Arial Bold"/>
                          <a:ea typeface="Arial Bold"/>
                          <a:cs typeface="Arial Bold"/>
                        </a:rPr>
                        <a:t>Linac de Onda Estacionaria</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just">
                        <a:lnSpc>
                          <a:spcPct val="100000"/>
                        </a:lnSpc>
                        <a:spcBef>
                          <a:spcPts val="200"/>
                        </a:spcBef>
                        <a:defRPr sz="1800">
                          <a:solidFill>
                            <a:srgbClr val="000000"/>
                          </a:solidFill>
                        </a:defRPr>
                      </a:pPr>
                      <a:r>
                        <a:rPr sz="1500">
                          <a:latin typeface="Arial"/>
                          <a:ea typeface="Arial"/>
                          <a:cs typeface="Arial"/>
                          <a:sym typeface="Arial"/>
                        </a:rPr>
                        <a:t>Linac en banda C para un acelerador tipo “racetrack” para aplicación en cirugía intraoperatoria.</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300"/>
                        </a:spcBef>
                        <a:defRPr sz="1800">
                          <a:solidFill>
                            <a:srgbClr val="000000"/>
                          </a:solidFill>
                        </a:defRPr>
                      </a:pPr>
                      <a:r>
                        <a:rPr>
                          <a:latin typeface="Arial Bold"/>
                          <a:ea typeface="Arial Bold"/>
                          <a:cs typeface="Arial Bold"/>
                        </a:rPr>
                        <a:t>HUERTA</a:t>
                      </a:r>
                      <a:r>
                        <a:rPr>
                          <a:latin typeface="Arial"/>
                          <a:ea typeface="Arial"/>
                          <a:cs typeface="Arial"/>
                          <a:sym typeface="Arial"/>
                        </a:rPr>
                        <a:t> (Desarrollo parcial del prototipo)</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r h="2354862">
                <a:tc>
                  <a:txBody>
                    <a:bodyPr/>
                    <a:lstStyle/>
                    <a:p>
                      <a:pPr lvl="0" algn="ctr">
                        <a:lnSpc>
                          <a:spcPct val="100000"/>
                        </a:lnSpc>
                        <a:spcBef>
                          <a:spcPts val="300"/>
                        </a:spcBef>
                        <a:defRPr sz="1800">
                          <a:solidFill>
                            <a:srgbClr val="000000"/>
                          </a:solidFill>
                        </a:defRPr>
                      </a:pPr>
                      <a:r>
                        <a:rPr sz="1500">
                          <a:latin typeface="Arial Bold"/>
                          <a:ea typeface="Arial Bold"/>
                          <a:cs typeface="Arial Bold"/>
                        </a:rPr>
                        <a:t>Cavidad tipo Buncher</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just">
                        <a:lnSpc>
                          <a:spcPct val="100000"/>
                        </a:lnSpc>
                        <a:spcBef>
                          <a:spcPts val="200"/>
                        </a:spcBef>
                        <a:defRPr sz="1800">
                          <a:solidFill>
                            <a:srgbClr val="000000"/>
                          </a:solidFill>
                        </a:defRPr>
                      </a:pPr>
                      <a:r>
                        <a:rPr sz="1500">
                          <a:latin typeface="Arial"/>
                          <a:ea typeface="Arial"/>
                          <a:cs typeface="Arial"/>
                          <a:sym typeface="Arial"/>
                        </a:rPr>
                        <a:t>Cavidad de radiofrecuencia tipo Buncher para el LIPAC de IFMIF.</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300"/>
                        </a:spcBef>
                        <a:defRPr sz="1800">
                          <a:solidFill>
                            <a:srgbClr val="000000"/>
                          </a:solidFill>
                        </a:defRPr>
                      </a:pPr>
                      <a:r>
                        <a:rPr>
                          <a:latin typeface="Arial Bold"/>
                          <a:ea typeface="Arial Bold"/>
                          <a:cs typeface="Arial Bold"/>
                        </a:rPr>
                        <a:t>DMP-HTS </a:t>
                      </a:r>
                      <a:r>
                        <a:rPr>
                          <a:latin typeface="Arial"/>
                          <a:ea typeface="Arial"/>
                          <a:cs typeface="Arial"/>
                          <a:sym typeface="Arial"/>
                        </a:rPr>
                        <a:t>(Fabricación de un prototipo de los dos necesarios)</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28575">
                      <a:solidFill>
                        <a:srgbClr val="000000"/>
                      </a:solidFill>
                      <a:round/>
                    </a:lnB>
                  </a:tcPr>
                </a:tc>
              </a:tr>
            </a:tbl>
          </a:graphicData>
        </a:graphic>
      </p:graphicFrame>
      <p:grpSp>
        <p:nvGrpSpPr>
          <p:cNvPr id="692" name="Group 692"/>
          <p:cNvGrpSpPr/>
          <p:nvPr/>
        </p:nvGrpSpPr>
        <p:grpSpPr>
          <a:xfrm>
            <a:off x="2808675" y="2623537"/>
            <a:ext cx="2409050" cy="5895059"/>
            <a:chOff x="0" y="0"/>
            <a:chExt cx="2409048" cy="5895057"/>
          </a:xfrm>
        </p:grpSpPr>
        <p:pic>
          <p:nvPicPr>
            <p:cNvPr id="689" name="P1010106.jpeg"/>
            <p:cNvPicPr/>
            <p:nvPr/>
          </p:nvPicPr>
          <p:blipFill>
            <a:blip r:embed="rId2">
              <a:extLst/>
            </a:blip>
            <a:srcRect l="0" t="16685" r="9521" b="19152"/>
            <a:stretch>
              <a:fillRect/>
            </a:stretch>
          </p:blipFill>
          <p:spPr>
            <a:xfrm>
              <a:off x="6773" y="0"/>
              <a:ext cx="2357121" cy="1253067"/>
            </a:xfrm>
            <a:prstGeom prst="rect">
              <a:avLst/>
            </a:prstGeom>
            <a:ln w="12700" cap="flat">
              <a:solidFill>
                <a:srgbClr val="000000"/>
              </a:solidFill>
              <a:prstDash val="solid"/>
              <a:round/>
            </a:ln>
            <a:effectLst/>
          </p:spPr>
        </p:pic>
        <p:pic>
          <p:nvPicPr>
            <p:cNvPr id="690" name="BUNCHER_01.jpeg"/>
            <p:cNvPicPr/>
            <p:nvPr/>
          </p:nvPicPr>
          <p:blipFill>
            <a:blip r:embed="rId3">
              <a:extLst/>
            </a:blip>
            <a:srcRect l="7086" t="0" r="0" b="0"/>
            <a:stretch>
              <a:fillRect/>
            </a:stretch>
          </p:blipFill>
          <p:spPr>
            <a:xfrm>
              <a:off x="0" y="3951111"/>
              <a:ext cx="2409049" cy="1943947"/>
            </a:xfrm>
            <a:prstGeom prst="rect">
              <a:avLst/>
            </a:prstGeom>
            <a:ln w="12700" cap="flat">
              <a:noFill/>
              <a:miter lim="400000"/>
            </a:ln>
            <a:effectLst/>
          </p:spPr>
        </p:pic>
        <p:pic>
          <p:nvPicPr>
            <p:cNvPr id="691" name="IMG_2203.jpeg"/>
            <p:cNvPicPr/>
            <p:nvPr/>
          </p:nvPicPr>
          <p:blipFill>
            <a:blip r:embed="rId4">
              <a:extLst/>
            </a:blip>
            <a:srcRect l="13670" t="0" r="21871" b="0"/>
            <a:stretch>
              <a:fillRect/>
            </a:stretch>
          </p:blipFill>
          <p:spPr>
            <a:xfrm>
              <a:off x="225777" y="1706880"/>
              <a:ext cx="1736233" cy="2022970"/>
            </a:xfrm>
            <a:prstGeom prst="rect">
              <a:avLst/>
            </a:prstGeom>
            <a:ln w="12700" cap="flat">
              <a:noFill/>
              <a:miter lim="400000"/>
            </a:ln>
            <a:effectLst/>
          </p:spPr>
        </p:pic>
      </p:grpSp>
      <p:sp>
        <p:nvSpPr>
          <p:cNvPr id="693" name="Shape 693"/>
          <p:cNvSpPr/>
          <p:nvPr/>
        </p:nvSpPr>
        <p:spPr>
          <a:xfrm>
            <a:off x="153139" y="-1669"/>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148" name="Shape 148"/>
          <p:cNvSpPr/>
          <p:nvPr/>
        </p:nvSpPr>
        <p:spPr>
          <a:xfrm>
            <a:off x="522836" y="1173305"/>
            <a:ext cx="5112215"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Ionización</a:t>
            </a:r>
          </a:p>
        </p:txBody>
      </p:sp>
      <p:sp>
        <p:nvSpPr>
          <p:cNvPr id="149" name="Shape 149"/>
          <p:cNvSpPr/>
          <p:nvPr/>
        </p:nvSpPr>
        <p:spPr>
          <a:xfrm>
            <a:off x="757295" y="1861646"/>
            <a:ext cx="3717831"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b="1" sz="2500">
                <a:solidFill>
                  <a:srgbClr val="002452"/>
                </a:solidFill>
              </a:defRPr>
            </a:lvl1pPr>
          </a:lstStyle>
          <a:p>
            <a:pPr lvl="0">
              <a:defRPr b="0" sz="1800">
                <a:solidFill>
                  <a:srgbClr val="000000"/>
                </a:solidFill>
              </a:defRPr>
            </a:pPr>
            <a:r>
              <a:rPr b="1" sz="2500">
                <a:solidFill>
                  <a:srgbClr val="002452"/>
                </a:solidFill>
              </a:rPr>
              <a:t>Detectores de gases</a:t>
            </a:r>
          </a:p>
        </p:txBody>
      </p:sp>
      <p:sp>
        <p:nvSpPr>
          <p:cNvPr id="150" name="Shape 150"/>
          <p:cNvSpPr/>
          <p:nvPr/>
        </p:nvSpPr>
        <p:spPr>
          <a:xfrm>
            <a:off x="4473135" y="1855296"/>
            <a:ext cx="5112215" cy="2159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10000"/>
              </a:lnSpc>
              <a:defRPr sz="1800">
                <a:solidFill>
                  <a:srgbClr val="000000"/>
                </a:solidFill>
              </a:defRPr>
            </a:pPr>
            <a:r>
              <a:rPr b="1" sz="2500">
                <a:solidFill>
                  <a:srgbClr val="002452"/>
                </a:solidFill>
              </a:rPr>
              <a:t>MWPC</a:t>
            </a:r>
            <a:endParaRPr b="1" sz="2500">
              <a:solidFill>
                <a:srgbClr val="002452"/>
              </a:solidFill>
            </a:endParaRPr>
          </a:p>
          <a:p>
            <a:pPr lvl="0" algn="l">
              <a:lnSpc>
                <a:spcPct val="110000"/>
              </a:lnSpc>
              <a:defRPr sz="1800">
                <a:solidFill>
                  <a:srgbClr val="000000"/>
                </a:solidFill>
              </a:defRPr>
            </a:pPr>
            <a:r>
              <a:rPr b="1" sz="2500">
                <a:solidFill>
                  <a:srgbClr val="002452"/>
                </a:solidFill>
              </a:rPr>
              <a:t>Cathode strip chamber</a:t>
            </a:r>
            <a:endParaRPr b="1" sz="2500">
              <a:solidFill>
                <a:srgbClr val="002452"/>
              </a:solidFill>
            </a:endParaRPr>
          </a:p>
          <a:p>
            <a:pPr lvl="0" algn="l">
              <a:lnSpc>
                <a:spcPct val="110000"/>
              </a:lnSpc>
              <a:defRPr sz="1800">
                <a:solidFill>
                  <a:srgbClr val="000000"/>
                </a:solidFill>
              </a:defRPr>
            </a:pPr>
            <a:r>
              <a:rPr b="1" sz="2500">
                <a:solidFill>
                  <a:srgbClr val="002452"/>
                </a:solidFill>
              </a:rPr>
              <a:t>Thin gap chamber</a:t>
            </a:r>
            <a:endParaRPr b="1" sz="2500">
              <a:solidFill>
                <a:srgbClr val="002452"/>
              </a:solidFill>
            </a:endParaRPr>
          </a:p>
          <a:p>
            <a:pPr lvl="0" algn="l">
              <a:lnSpc>
                <a:spcPct val="110000"/>
              </a:lnSpc>
              <a:defRPr sz="1800">
                <a:solidFill>
                  <a:srgbClr val="000000"/>
                </a:solidFill>
              </a:defRPr>
            </a:pPr>
            <a:r>
              <a:rPr b="1" sz="2500">
                <a:solidFill>
                  <a:srgbClr val="002452"/>
                </a:solidFill>
              </a:rPr>
              <a:t>Resistive Plate Chamber</a:t>
            </a:r>
            <a:endParaRPr b="1" sz="2500">
              <a:solidFill>
                <a:srgbClr val="002452"/>
              </a:solidFill>
            </a:endParaRPr>
          </a:p>
          <a:p>
            <a:pPr lvl="0" algn="l">
              <a:lnSpc>
                <a:spcPct val="110000"/>
              </a:lnSpc>
              <a:defRPr sz="1800">
                <a:solidFill>
                  <a:srgbClr val="000000"/>
                </a:solidFill>
              </a:defRPr>
            </a:pPr>
            <a:r>
              <a:rPr b="1" sz="2500">
                <a:solidFill>
                  <a:srgbClr val="002452"/>
                </a:solidFill>
              </a:rPr>
              <a:t>Gas Electron Multiplier</a:t>
            </a:r>
          </a:p>
        </p:txBody>
      </p:sp>
      <p:pic>
        <p:nvPicPr>
          <p:cNvPr id="151" name="Screen Shot 2014-06-04 at 20.06.18.png"/>
          <p:cNvPicPr/>
          <p:nvPr/>
        </p:nvPicPr>
        <p:blipFill>
          <a:blip r:embed="rId2">
            <a:extLst/>
          </a:blip>
          <a:stretch>
            <a:fillRect/>
          </a:stretch>
        </p:blipFill>
        <p:spPr>
          <a:xfrm>
            <a:off x="5345883" y="6169588"/>
            <a:ext cx="3366719" cy="3561489"/>
          </a:xfrm>
          <a:prstGeom prst="rect">
            <a:avLst/>
          </a:prstGeom>
          <a:ln w="12700">
            <a:miter lim="400000"/>
          </a:ln>
        </p:spPr>
      </p:pic>
      <p:pic>
        <p:nvPicPr>
          <p:cNvPr id="152" name="Screen Shot 2014-06-04 at 20.05.57.png"/>
          <p:cNvPicPr/>
          <p:nvPr/>
        </p:nvPicPr>
        <p:blipFill>
          <a:blip r:embed="rId3">
            <a:extLst/>
          </a:blip>
          <a:stretch>
            <a:fillRect/>
          </a:stretch>
        </p:blipFill>
        <p:spPr>
          <a:xfrm>
            <a:off x="116321" y="4373043"/>
            <a:ext cx="6381283" cy="4356174"/>
          </a:xfrm>
          <a:prstGeom prst="rect">
            <a:avLst/>
          </a:prstGeom>
          <a:ln w="12700">
            <a:miter lim="400000"/>
          </a:ln>
        </p:spPr>
      </p:pic>
      <p:pic>
        <p:nvPicPr>
          <p:cNvPr id="153" name="Screen Shot 2014-06-04 at 20.06.35.png"/>
          <p:cNvPicPr/>
          <p:nvPr/>
        </p:nvPicPr>
        <p:blipFill>
          <a:blip r:embed="rId4">
            <a:extLst/>
          </a:blip>
          <a:stretch>
            <a:fillRect/>
          </a:stretch>
        </p:blipFill>
        <p:spPr>
          <a:xfrm>
            <a:off x="8707142" y="1721000"/>
            <a:ext cx="4474548" cy="8854394"/>
          </a:xfrm>
          <a:prstGeom prst="rect">
            <a:avLst/>
          </a:prstGeom>
          <a:ln w="12700">
            <a:miter lim="400000"/>
          </a:ln>
        </p:spPr>
      </p:pic>
    </p:spTree>
  </p:cSld>
  <p:clrMapOvr>
    <a:masterClrMapping/>
  </p:clrMapOvr>
  <p:transitio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DCDEE0"/>
            </a:gs>
            <a:gs pos="100000">
              <a:srgbClr val="FFFFFF"/>
            </a:gs>
          </a:gsLst>
          <a:lin ang="5400000" scaled="0"/>
        </a:gradFill>
      </p:bgPr>
    </p:bg>
    <p:spTree>
      <p:nvGrpSpPr>
        <p:cNvPr id="1" name=""/>
        <p:cNvGrpSpPr/>
        <p:nvPr/>
      </p:nvGrpSpPr>
      <p:grpSpPr>
        <a:xfrm>
          <a:off x="0" y="0"/>
          <a:ext cx="0" cy="0"/>
          <a:chOff x="0" y="0"/>
          <a:chExt cx="0" cy="0"/>
        </a:xfrm>
      </p:grpSpPr>
      <p:sp>
        <p:nvSpPr>
          <p:cNvPr id="695" name="Shape 695"/>
          <p:cNvSpPr/>
          <p:nvPr>
            <p:ph type="title"/>
          </p:nvPr>
        </p:nvSpPr>
        <p:spPr>
          <a:xfrm>
            <a:off x="397294" y="650366"/>
            <a:ext cx="11985492" cy="891137"/>
          </a:xfrm>
          <a:prstGeom prst="rect">
            <a:avLst/>
          </a:prstGeom>
        </p:spPr>
        <p:txBody>
          <a:bodyPr>
            <a:normAutofit fontScale="100000" lnSpcReduction="0"/>
          </a:bodyPr>
          <a:lstStyle/>
          <a:p>
            <a:pPr lvl="0" defTabSz="841247">
              <a:defRPr sz="1800"/>
            </a:pPr>
            <a:r>
              <a:rPr sz="2576">
                <a:solidFill>
                  <a:srgbClr val="00397A"/>
                </a:solidFill>
              </a:rPr>
              <a:t>Transferencia de Tecnología a la Industria por Áreas de Conocimiento:</a:t>
            </a:r>
            <a:br>
              <a:rPr sz="2576">
                <a:solidFill>
                  <a:srgbClr val="00397A"/>
                </a:solidFill>
              </a:rPr>
            </a:br>
            <a:r>
              <a:rPr sz="2576">
                <a:solidFill>
                  <a:srgbClr val="00397A"/>
                </a:solidFill>
              </a:rPr>
              <a:t>MECANICA DE PRECISIÓN EN ACELERADORES</a:t>
            </a:r>
          </a:p>
        </p:txBody>
      </p:sp>
      <p:graphicFrame>
        <p:nvGraphicFramePr>
          <p:cNvPr id="696" name="Table 696"/>
          <p:cNvGraphicFramePr/>
          <p:nvPr/>
        </p:nvGraphicFramePr>
        <p:xfrm>
          <a:off x="255128" y="1661724"/>
          <a:ext cx="12494544" cy="561283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499360"/>
                <a:gridCol w="2499360"/>
                <a:gridCol w="3194755"/>
                <a:gridCol w="4301067"/>
              </a:tblGrid>
              <a:tr h="557671">
                <a:tc gridSpan="2">
                  <a:txBody>
                    <a:bodyPr/>
                    <a:lstStyle/>
                    <a:p>
                      <a:pPr lvl="0" algn="ctr">
                        <a:lnSpc>
                          <a:spcPct val="100000"/>
                        </a:lnSpc>
                        <a:spcBef>
                          <a:spcPts val="300"/>
                        </a:spcBef>
                        <a:defRPr sz="1800">
                          <a:solidFill>
                            <a:srgbClr val="000000"/>
                          </a:solidFill>
                        </a:defRPr>
                      </a:pPr>
                      <a:r>
                        <a:rPr sz="1500">
                          <a:latin typeface="Arial Bold"/>
                          <a:ea typeface="Arial Bold"/>
                          <a:cs typeface="Arial Bold"/>
                        </a:rPr>
                        <a:t>PRODUCTO</a:t>
                      </a:r>
                    </a:p>
                  </a:txBody>
                  <a:tcPr marL="46800" marR="46800" marT="46800" marB="46800" anchor="ctr" anchorCtr="0" horzOverflow="overflow">
                    <a:lnL w="28575">
                      <a:solidFill>
                        <a:srgbClr val="000000"/>
                      </a:solidFill>
                      <a:round/>
                    </a:lnL>
                    <a:lnR w="12700">
                      <a:solidFill>
                        <a:srgbClr val="000000"/>
                      </a:solidFill>
                      <a:round/>
                    </a:lnR>
                    <a:lnT w="28575">
                      <a:solidFill>
                        <a:srgbClr val="000000"/>
                      </a:solidFill>
                      <a:round/>
                    </a:lnT>
                    <a:lnB w="12700">
                      <a:solidFill>
                        <a:srgbClr val="000000"/>
                      </a:solidFill>
                      <a:round/>
                    </a:lnB>
                  </a:tcPr>
                </a:tc>
                <a:tc hMerge="1">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DESCRIPCION</a:t>
                      </a:r>
                    </a:p>
                  </a:txBody>
                  <a:tcPr marL="0" marR="0" marT="0" marB="0" anchor="ctr" anchorCtr="0"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EMPRESAS/PARTICIPACION</a:t>
                      </a:r>
                    </a:p>
                  </a:txBody>
                  <a:tcPr marL="0" marR="0" marT="0" marB="0" anchor="ctr" anchorCtr="0" horzOverflow="overflow">
                    <a:lnL w="12700">
                      <a:solidFill>
                        <a:srgbClr val="000000"/>
                      </a:solidFill>
                      <a:round/>
                    </a:lnL>
                    <a:lnR w="28575">
                      <a:solidFill>
                        <a:srgbClr val="000000"/>
                      </a:solidFill>
                      <a:round/>
                    </a:lnR>
                    <a:lnT w="28575">
                      <a:solidFill>
                        <a:srgbClr val="000000"/>
                      </a:solidFill>
                      <a:round/>
                    </a:lnT>
                    <a:lnB w="12700">
                      <a:solidFill>
                        <a:srgbClr val="000000"/>
                      </a:solidFill>
                      <a:round/>
                    </a:lnB>
                  </a:tcPr>
                </a:tc>
              </a:tr>
              <a:tr h="2490329">
                <a:tc>
                  <a:txBody>
                    <a:bodyPr/>
                    <a:lstStyle/>
                    <a:p>
                      <a:pPr lvl="0" algn="ctr">
                        <a:lnSpc>
                          <a:spcPct val="100000"/>
                        </a:lnSpc>
                        <a:spcBef>
                          <a:spcPts val="300"/>
                        </a:spcBef>
                        <a:defRPr sz="1800">
                          <a:solidFill>
                            <a:srgbClr val="000000"/>
                          </a:solidFill>
                        </a:defRPr>
                      </a:pPr>
                      <a:r>
                        <a:rPr sz="1500">
                          <a:latin typeface="Arial Bold"/>
                          <a:ea typeface="Arial Bold"/>
                          <a:cs typeface="Arial Bold"/>
                        </a:rPr>
                        <a:t>Mesa Móvil</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just">
                        <a:lnSpc>
                          <a:spcPct val="100000"/>
                        </a:lnSpc>
                        <a:spcBef>
                          <a:spcPts val="200"/>
                        </a:spcBef>
                        <a:defRPr sz="1800">
                          <a:solidFill>
                            <a:srgbClr val="000000"/>
                          </a:solidFill>
                        </a:defRPr>
                      </a:pPr>
                      <a:r>
                        <a:rPr sz="1700">
                          <a:latin typeface="Arial"/>
                          <a:ea typeface="Arial"/>
                          <a:cs typeface="Arial"/>
                          <a:sym typeface="Arial"/>
                        </a:rPr>
                        <a:t>Mesa móvil para la regulación del movimiento en dos ejes de los cuadrupolos de focalización para el proyecto E-XFEL.</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80000"/>
                        </a:lnSpc>
                        <a:spcBef>
                          <a:spcPts val="300"/>
                        </a:spcBef>
                        <a:defRPr sz="1800">
                          <a:solidFill>
                            <a:srgbClr val="000000"/>
                          </a:solidFill>
                        </a:defRPr>
                      </a:pPr>
                      <a:r>
                        <a:rPr sz="1700">
                          <a:latin typeface="Arial Bold"/>
                          <a:ea typeface="Arial Bold"/>
                          <a:cs typeface="Arial Bold"/>
                        </a:rPr>
                        <a:t>AVS</a:t>
                      </a:r>
                      <a:endParaRPr sz="1700">
                        <a:latin typeface="Arial Bold"/>
                        <a:ea typeface="Arial Bold"/>
                        <a:cs typeface="Arial Bold"/>
                      </a:endParaRPr>
                    </a:p>
                    <a:p>
                      <a:pPr lvl="0" algn="l">
                        <a:lnSpc>
                          <a:spcPct val="80000"/>
                        </a:lnSpc>
                        <a:spcBef>
                          <a:spcPts val="300"/>
                        </a:spcBef>
                        <a:defRPr sz="1800">
                          <a:solidFill>
                            <a:srgbClr val="000000"/>
                          </a:solidFill>
                        </a:defRPr>
                      </a:pPr>
                      <a:r>
                        <a:rPr sz="1700">
                          <a:latin typeface="Arial Bold"/>
                          <a:ea typeface="Arial Bold"/>
                          <a:cs typeface="Arial Bold"/>
                        </a:rPr>
                        <a:t>NOVALTI</a:t>
                      </a:r>
                      <a:endParaRPr sz="1700">
                        <a:latin typeface="Arial Bold"/>
                        <a:ea typeface="Arial Bold"/>
                        <a:cs typeface="Arial Bold"/>
                      </a:endParaRPr>
                    </a:p>
                    <a:p>
                      <a:pPr lvl="0" algn="l">
                        <a:lnSpc>
                          <a:spcPct val="80000"/>
                        </a:lnSpc>
                        <a:spcBef>
                          <a:spcPts val="300"/>
                        </a:spcBef>
                        <a:defRPr sz="1800">
                          <a:solidFill>
                            <a:srgbClr val="000000"/>
                          </a:solidFill>
                        </a:defRPr>
                      </a:pPr>
                      <a:r>
                        <a:rPr sz="1700">
                          <a:latin typeface="Arial Bold"/>
                          <a:ea typeface="Arial Bold"/>
                          <a:cs typeface="Arial Bold"/>
                        </a:rPr>
                        <a:t>INDEX</a:t>
                      </a:r>
                      <a:r>
                        <a:rPr sz="1700">
                          <a:latin typeface="Arial"/>
                          <a:ea typeface="Arial"/>
                          <a:cs typeface="Arial"/>
                          <a:sym typeface="Arial"/>
                        </a:rPr>
                        <a:t>                               (Prototipos)</a:t>
                      </a:r>
                      <a:endParaRPr sz="1700">
                        <a:latin typeface="Arial"/>
                        <a:ea typeface="Arial"/>
                        <a:cs typeface="Arial"/>
                        <a:sym typeface="Arial"/>
                      </a:endParaRPr>
                    </a:p>
                    <a:p>
                      <a:pPr lvl="0" algn="l">
                        <a:lnSpc>
                          <a:spcPct val="80000"/>
                        </a:lnSpc>
                        <a:spcBef>
                          <a:spcPts val="300"/>
                        </a:spcBef>
                        <a:defRPr sz="1800">
                          <a:solidFill>
                            <a:srgbClr val="000000"/>
                          </a:solidFill>
                        </a:defRPr>
                      </a:pPr>
                      <a:r>
                        <a:rPr sz="1700">
                          <a:latin typeface="Arial Bold"/>
                          <a:ea typeface="Arial Bold"/>
                          <a:cs typeface="Arial Bold"/>
                        </a:rPr>
                        <a:t>APM</a:t>
                      </a:r>
                      <a:endParaRPr sz="1700">
                        <a:latin typeface="Arial Bold"/>
                        <a:ea typeface="Arial Bold"/>
                        <a:cs typeface="Arial Bold"/>
                      </a:endParaRPr>
                    </a:p>
                    <a:p>
                      <a:pPr lvl="0" algn="l">
                        <a:lnSpc>
                          <a:spcPct val="80000"/>
                        </a:lnSpc>
                        <a:spcBef>
                          <a:spcPts val="300"/>
                        </a:spcBef>
                        <a:defRPr sz="1800">
                          <a:solidFill>
                            <a:srgbClr val="000000"/>
                          </a:solidFill>
                        </a:defRPr>
                      </a:pPr>
                      <a:r>
                        <a:rPr sz="1700">
                          <a:latin typeface="Arial Bold"/>
                          <a:ea typeface="Arial Bold"/>
                          <a:cs typeface="Arial Bold"/>
                        </a:rPr>
                        <a:t>HUERTA</a:t>
                      </a:r>
                      <a:endParaRPr sz="1700">
                        <a:latin typeface="Arial Bold"/>
                        <a:ea typeface="Arial Bold"/>
                        <a:cs typeface="Arial Bold"/>
                      </a:endParaRPr>
                    </a:p>
                    <a:p>
                      <a:pPr lvl="0" algn="l">
                        <a:lnSpc>
                          <a:spcPct val="80000"/>
                        </a:lnSpc>
                        <a:spcBef>
                          <a:spcPts val="600"/>
                        </a:spcBef>
                        <a:defRPr sz="1800">
                          <a:solidFill>
                            <a:srgbClr val="000000"/>
                          </a:solidFill>
                        </a:defRPr>
                      </a:pPr>
                      <a:endParaRPr sz="1700">
                        <a:latin typeface="Arial Bold"/>
                        <a:ea typeface="Arial Bold"/>
                        <a:cs typeface="Arial Bold"/>
                      </a:endParaRPr>
                    </a:p>
                    <a:p>
                      <a:pPr lvl="0" algn="l">
                        <a:lnSpc>
                          <a:spcPct val="80000"/>
                        </a:lnSpc>
                        <a:spcBef>
                          <a:spcPts val="600"/>
                        </a:spcBef>
                        <a:defRPr sz="1800">
                          <a:solidFill>
                            <a:srgbClr val="000000"/>
                          </a:solidFill>
                        </a:defRPr>
                      </a:pPr>
                      <a:endParaRPr sz="1700">
                        <a:latin typeface="Arial"/>
                        <a:ea typeface="Arial"/>
                        <a:cs typeface="Arial"/>
                        <a:sym typeface="Arial"/>
                      </a:endParaRPr>
                    </a:p>
                    <a:p>
                      <a:pPr lvl="0" algn="l">
                        <a:lnSpc>
                          <a:spcPct val="80000"/>
                        </a:lnSpc>
                        <a:spcBef>
                          <a:spcPts val="300"/>
                        </a:spcBef>
                        <a:defRPr sz="1800">
                          <a:solidFill>
                            <a:srgbClr val="000000"/>
                          </a:solidFill>
                        </a:defRPr>
                      </a:pPr>
                      <a:r>
                        <a:rPr sz="1700">
                          <a:latin typeface="Arial Bold"/>
                          <a:ea typeface="Arial Bold"/>
                          <a:cs typeface="Arial Bold"/>
                        </a:rPr>
                        <a:t>DMP-HTS</a:t>
                      </a:r>
                      <a:endParaRPr sz="1700">
                        <a:latin typeface="Arial Bold"/>
                        <a:ea typeface="Arial Bold"/>
                        <a:cs typeface="Arial Bold"/>
                      </a:endParaRPr>
                    </a:p>
                    <a:p>
                      <a:pPr lvl="0" algn="l">
                        <a:lnSpc>
                          <a:spcPct val="80000"/>
                        </a:lnSpc>
                        <a:spcBef>
                          <a:spcPts val="300"/>
                        </a:spcBef>
                        <a:defRPr sz="1800">
                          <a:solidFill>
                            <a:srgbClr val="000000"/>
                          </a:solidFill>
                        </a:defRPr>
                      </a:pPr>
                      <a:r>
                        <a:rPr sz="1700">
                          <a:latin typeface="Arial Bold"/>
                          <a:ea typeface="Arial Bold"/>
                          <a:cs typeface="Arial Bold"/>
                        </a:rPr>
                        <a:t>RAMEN                     </a:t>
                      </a:r>
                      <a:r>
                        <a:rPr sz="1700">
                          <a:latin typeface="Arial"/>
                          <a:ea typeface="Arial"/>
                          <a:cs typeface="Arial"/>
                          <a:sym typeface="Arial"/>
                        </a:rPr>
                        <a:t>(Serie   88 unidades)</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r h="2564835">
                <a:tc>
                  <a:txBody>
                    <a:bodyPr/>
                    <a:lstStyle/>
                    <a:p>
                      <a:pPr lvl="0" algn="ctr">
                        <a:lnSpc>
                          <a:spcPct val="100000"/>
                        </a:lnSpc>
                        <a:spcBef>
                          <a:spcPts val="300"/>
                        </a:spcBef>
                        <a:defRPr sz="1800">
                          <a:solidFill>
                            <a:srgbClr val="000000"/>
                          </a:solidFill>
                        </a:defRPr>
                      </a:pPr>
                      <a:r>
                        <a:rPr sz="1500">
                          <a:latin typeface="Arial Bold"/>
                          <a:ea typeface="Arial Bold"/>
                          <a:cs typeface="Arial Bold"/>
                        </a:rPr>
                        <a:t>Scrapers</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just">
                        <a:lnSpc>
                          <a:spcPct val="100000"/>
                        </a:lnSpc>
                        <a:spcBef>
                          <a:spcPts val="200"/>
                        </a:spcBef>
                        <a:defRPr sz="1800">
                          <a:solidFill>
                            <a:srgbClr val="000000"/>
                          </a:solidFill>
                        </a:defRPr>
                      </a:pPr>
                      <a:r>
                        <a:rPr sz="1700">
                          <a:latin typeface="Arial"/>
                          <a:ea typeface="Arial"/>
                          <a:cs typeface="Arial"/>
                          <a:sym typeface="Arial"/>
                        </a:rPr>
                        <a:t>Scraper para colimación del haz para la sección de media energía del LIPAC de IFMIF.</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300"/>
                        </a:spcBef>
                        <a:defRPr sz="1800">
                          <a:solidFill>
                            <a:srgbClr val="000000"/>
                          </a:solidFill>
                        </a:defRPr>
                      </a:pPr>
                      <a:r>
                        <a:rPr>
                          <a:latin typeface="Arial Bold"/>
                          <a:ea typeface="Arial Bold"/>
                          <a:cs typeface="Arial Bold"/>
                        </a:rPr>
                        <a:t>AVS</a:t>
                      </a:r>
                      <a:r>
                        <a:rPr>
                          <a:latin typeface="Arial"/>
                          <a:ea typeface="Arial"/>
                          <a:cs typeface="Arial"/>
                          <a:sym typeface="Arial"/>
                        </a:rPr>
                        <a:t> (Primer prototipo)</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28575">
                      <a:solidFill>
                        <a:srgbClr val="000000"/>
                      </a:solidFill>
                      <a:round/>
                    </a:lnB>
                  </a:tcPr>
                </a:tc>
              </a:tr>
            </a:tbl>
          </a:graphicData>
        </a:graphic>
      </p:graphicFrame>
      <p:grpSp>
        <p:nvGrpSpPr>
          <p:cNvPr id="699" name="Group 699"/>
          <p:cNvGrpSpPr/>
          <p:nvPr/>
        </p:nvGrpSpPr>
        <p:grpSpPr>
          <a:xfrm>
            <a:off x="2917048" y="2284870"/>
            <a:ext cx="2151664" cy="4845193"/>
            <a:chOff x="0" y="0"/>
            <a:chExt cx="2151662" cy="4845191"/>
          </a:xfrm>
        </p:grpSpPr>
        <p:pic>
          <p:nvPicPr>
            <p:cNvPr id="697" name="conjunto mesa tbl (2º prototipo)_04.jpg"/>
            <p:cNvPicPr/>
            <p:nvPr/>
          </p:nvPicPr>
          <p:blipFill>
            <a:blip r:embed="rId2">
              <a:extLst/>
            </a:blip>
            <a:srcRect l="12866" t="7366" r="12866" b="11051"/>
            <a:stretch>
              <a:fillRect/>
            </a:stretch>
          </p:blipFill>
          <p:spPr>
            <a:xfrm>
              <a:off x="0" y="-1"/>
              <a:ext cx="2151663" cy="2061353"/>
            </a:xfrm>
            <a:prstGeom prst="rect">
              <a:avLst/>
            </a:prstGeom>
            <a:ln w="12700" cap="flat">
              <a:noFill/>
              <a:miter lim="400000"/>
            </a:ln>
            <a:effectLst/>
          </p:spPr>
        </p:pic>
        <p:pic>
          <p:nvPicPr>
            <p:cNvPr id="698" name="image.png"/>
            <p:cNvPicPr/>
            <p:nvPr/>
          </p:nvPicPr>
          <p:blipFill>
            <a:blip r:embed="rId3">
              <a:extLst/>
            </a:blip>
            <a:stretch>
              <a:fillRect/>
            </a:stretch>
          </p:blipFill>
          <p:spPr>
            <a:xfrm>
              <a:off x="205457" y="2573866"/>
              <a:ext cx="1697850" cy="2271326"/>
            </a:xfrm>
            <a:prstGeom prst="rect">
              <a:avLst/>
            </a:prstGeom>
            <a:ln w="12700" cap="flat">
              <a:noFill/>
              <a:miter lim="400000"/>
            </a:ln>
            <a:effectLst/>
          </p:spPr>
        </p:pic>
      </p:grpSp>
      <p:sp>
        <p:nvSpPr>
          <p:cNvPr id="700" name="Shape 700"/>
          <p:cNvSpPr/>
          <p:nvPr/>
        </p:nvSpPr>
        <p:spPr>
          <a:xfrm>
            <a:off x="9882293" y="2345831"/>
            <a:ext cx="205459" cy="1433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0"/>
                </a:lnTo>
                <a:cubicBezTo>
                  <a:pt x="5965" y="0"/>
                  <a:pt x="10800" y="806"/>
                  <a:pt x="10800" y="1800"/>
                </a:cubicBezTo>
                <a:lnTo>
                  <a:pt x="10800" y="9000"/>
                </a:lnTo>
                <a:cubicBezTo>
                  <a:pt x="10800" y="9994"/>
                  <a:pt x="15635" y="10800"/>
                  <a:pt x="21600" y="10800"/>
                </a:cubicBezTo>
                <a:lnTo>
                  <a:pt x="21600" y="10800"/>
                </a:lnTo>
                <a:cubicBezTo>
                  <a:pt x="15635" y="10800"/>
                  <a:pt x="10800" y="11606"/>
                  <a:pt x="10800" y="12600"/>
                </a:cubicBezTo>
                <a:lnTo>
                  <a:pt x="10800" y="19800"/>
                </a:lnTo>
                <a:cubicBezTo>
                  <a:pt x="10800" y="20794"/>
                  <a:pt x="5965" y="21600"/>
                  <a:pt x="0" y="21600"/>
                </a:cubicBezTo>
              </a:path>
            </a:pathLst>
          </a:custGeom>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701" name="Shape 701"/>
          <p:cNvSpPr/>
          <p:nvPr/>
        </p:nvSpPr>
        <p:spPr>
          <a:xfrm>
            <a:off x="9882293" y="4057226"/>
            <a:ext cx="101601" cy="614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0"/>
                </a:lnTo>
                <a:cubicBezTo>
                  <a:pt x="5965" y="0"/>
                  <a:pt x="10800" y="806"/>
                  <a:pt x="10800" y="1800"/>
                </a:cubicBezTo>
                <a:lnTo>
                  <a:pt x="10800" y="9000"/>
                </a:lnTo>
                <a:cubicBezTo>
                  <a:pt x="10800" y="9994"/>
                  <a:pt x="15635" y="10800"/>
                  <a:pt x="21600" y="10800"/>
                </a:cubicBezTo>
                <a:lnTo>
                  <a:pt x="21600" y="10800"/>
                </a:lnTo>
                <a:cubicBezTo>
                  <a:pt x="15635" y="10800"/>
                  <a:pt x="10800" y="11606"/>
                  <a:pt x="10800" y="12600"/>
                </a:cubicBezTo>
                <a:lnTo>
                  <a:pt x="10800" y="19800"/>
                </a:lnTo>
                <a:cubicBezTo>
                  <a:pt x="10800" y="20794"/>
                  <a:pt x="5965" y="21600"/>
                  <a:pt x="0" y="21600"/>
                </a:cubicBezTo>
              </a:path>
            </a:pathLst>
          </a:custGeom>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sp>
        <p:nvSpPr>
          <p:cNvPr id="702" name="Shape 702"/>
          <p:cNvSpPr/>
          <p:nvPr/>
        </p:nvSpPr>
        <p:spPr>
          <a:xfrm>
            <a:off x="153139" y="-1669"/>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DCDEE0"/>
            </a:gs>
            <a:gs pos="100000">
              <a:srgbClr val="FFFFFF"/>
            </a:gs>
          </a:gsLst>
          <a:lin ang="5400000" scaled="0"/>
        </a:gradFill>
      </p:bgPr>
    </p:bg>
    <p:spTree>
      <p:nvGrpSpPr>
        <p:cNvPr id="1" name=""/>
        <p:cNvGrpSpPr/>
        <p:nvPr/>
      </p:nvGrpSpPr>
      <p:grpSpPr>
        <a:xfrm>
          <a:off x="0" y="0"/>
          <a:ext cx="0" cy="0"/>
          <a:chOff x="0" y="0"/>
          <a:chExt cx="0" cy="0"/>
        </a:xfrm>
      </p:grpSpPr>
      <p:sp>
        <p:nvSpPr>
          <p:cNvPr id="704" name="Shape 704"/>
          <p:cNvSpPr/>
          <p:nvPr>
            <p:ph type="title"/>
          </p:nvPr>
        </p:nvSpPr>
        <p:spPr>
          <a:xfrm>
            <a:off x="940264" y="708915"/>
            <a:ext cx="11369788" cy="840026"/>
          </a:xfrm>
          <a:prstGeom prst="rect">
            <a:avLst/>
          </a:prstGeom>
        </p:spPr>
        <p:txBody>
          <a:bodyPr>
            <a:normAutofit fontScale="100000" lnSpcReduction="0"/>
          </a:bodyPr>
          <a:lstStyle/>
          <a:p>
            <a:pPr lvl="0" defTabSz="804672">
              <a:defRPr sz="1800"/>
            </a:pPr>
            <a:r>
              <a:rPr sz="2464">
                <a:solidFill>
                  <a:srgbClr val="00397A"/>
                </a:solidFill>
              </a:rPr>
              <a:t>Transferencia de Tecnología a la Industria por Áreas de Conocimiento:</a:t>
            </a:r>
            <a:br>
              <a:rPr sz="2464">
                <a:solidFill>
                  <a:srgbClr val="00397A"/>
                </a:solidFill>
              </a:rPr>
            </a:br>
            <a:r>
              <a:rPr sz="2464">
                <a:solidFill>
                  <a:srgbClr val="00397A"/>
                </a:solidFill>
              </a:rPr>
              <a:t>CONTROL e INSTRUMENTACION DE ACELERADORES</a:t>
            </a:r>
          </a:p>
        </p:txBody>
      </p:sp>
      <p:graphicFrame>
        <p:nvGraphicFramePr>
          <p:cNvPr id="705" name="Table 705"/>
          <p:cNvGraphicFramePr/>
          <p:nvPr/>
        </p:nvGraphicFramePr>
        <p:xfrm>
          <a:off x="255128" y="1661724"/>
          <a:ext cx="12494544" cy="720682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499360"/>
                <a:gridCol w="2499360"/>
                <a:gridCol w="3194755"/>
                <a:gridCol w="4301067"/>
              </a:tblGrid>
              <a:tr h="557671">
                <a:tc>
                  <a:txBody>
                    <a:bodyPr/>
                    <a:lstStyle/>
                    <a:p>
                      <a:pPr lvl="0" algn="ctr">
                        <a:lnSpc>
                          <a:spcPct val="100000"/>
                        </a:lnSpc>
                        <a:spcBef>
                          <a:spcPts val="300"/>
                        </a:spcBef>
                        <a:defRPr sz="1800">
                          <a:solidFill>
                            <a:srgbClr val="000000"/>
                          </a:solidFill>
                        </a:defRPr>
                      </a:pPr>
                      <a:r>
                        <a:rPr sz="1500">
                          <a:latin typeface="Arial Bold"/>
                          <a:ea typeface="Arial Bold"/>
                          <a:cs typeface="Arial Bold"/>
                        </a:rPr>
                        <a:t>PRODUCTO</a:t>
                      </a:r>
                    </a:p>
                  </a:txBody>
                  <a:tcPr marL="46800" marR="46800" marT="46800" marB="46800" anchor="ctr" anchorCtr="0" horzOverflow="overflow">
                    <a:lnL w="28575">
                      <a:solidFill>
                        <a:srgbClr val="000000"/>
                      </a:solidFill>
                      <a:round/>
                    </a:lnL>
                    <a:lnR w="12700">
                      <a:solidFill>
                        <a:srgbClr val="000000"/>
                      </a:solidFill>
                      <a:round/>
                    </a:lnR>
                    <a:lnT w="28575">
                      <a:solidFill>
                        <a:srgbClr val="000000"/>
                      </a:solidFill>
                      <a:round/>
                    </a:lnT>
                    <a:lnB w="12700">
                      <a:solidFill>
                        <a:srgbClr val="000000"/>
                      </a:solidFill>
                      <a:round/>
                    </a:lnB>
                  </a:tcPr>
                </a:tc>
                <a:tc>
                  <a:txBody>
                    <a:bodyPr/>
                    <a:lstStyle/>
                    <a:p>
                      <a:pPr lvl="0" algn="ctr">
                        <a:lnSpc>
                          <a:spcPct val="100000"/>
                        </a:lnSpc>
                        <a:spcBef>
                          <a:spcPts val="600"/>
                        </a:spcBef>
                        <a:defRPr sz="1800">
                          <a:solidFill>
                            <a:srgbClr val="000000"/>
                          </a:solidFill>
                        </a:defRPr>
                      </a:pPr>
                      <a:r>
                        <a:rPr sz="1500">
                          <a:latin typeface="Arial"/>
                          <a:ea typeface="Arial"/>
                          <a:cs typeface="Arial"/>
                          <a:sym typeface="Arial"/>
                        </a:rPr>
                        <a:t/>
                      </a:r>
                    </a:p>
                  </a:txBody>
                  <a:tcPr marL="0" marR="0" marT="0" marB="0" anchor="ctr" anchorCtr="0"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DESCRIPCION</a:t>
                      </a:r>
                    </a:p>
                  </a:txBody>
                  <a:tcPr marL="0" marR="0" marT="0" marB="0" anchor="ctr" anchorCtr="0"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tcPr>
                </a:tc>
                <a:tc>
                  <a:txBody>
                    <a:bodyPr/>
                    <a:lstStyle/>
                    <a:p>
                      <a:pPr lvl="0" algn="ctr">
                        <a:lnSpc>
                          <a:spcPct val="100000"/>
                        </a:lnSpc>
                        <a:spcBef>
                          <a:spcPts val="300"/>
                        </a:spcBef>
                        <a:defRPr sz="1800">
                          <a:solidFill>
                            <a:srgbClr val="000000"/>
                          </a:solidFill>
                        </a:defRPr>
                      </a:pPr>
                      <a:r>
                        <a:rPr sz="1500">
                          <a:latin typeface="Arial Bold"/>
                          <a:ea typeface="Arial Bold"/>
                          <a:cs typeface="Arial Bold"/>
                        </a:rPr>
                        <a:t>EMPRESAS/PARTICIPACION</a:t>
                      </a:r>
                    </a:p>
                  </a:txBody>
                  <a:tcPr marL="0" marR="0" marT="0" marB="0" anchor="ctr" anchorCtr="0" horzOverflow="overflow">
                    <a:lnL w="12700">
                      <a:solidFill>
                        <a:srgbClr val="000000"/>
                      </a:solidFill>
                      <a:round/>
                    </a:lnL>
                    <a:lnR w="28575">
                      <a:solidFill>
                        <a:srgbClr val="000000"/>
                      </a:solidFill>
                      <a:round/>
                    </a:lnR>
                    <a:lnT w="28575">
                      <a:solidFill>
                        <a:srgbClr val="000000"/>
                      </a:solidFill>
                      <a:round/>
                    </a:lnT>
                    <a:lnB w="12700">
                      <a:solidFill>
                        <a:srgbClr val="000000"/>
                      </a:solidFill>
                      <a:round/>
                    </a:lnB>
                  </a:tcPr>
                </a:tc>
              </a:tr>
              <a:tr h="2147146">
                <a:tc>
                  <a:txBody>
                    <a:bodyPr/>
                    <a:lstStyle/>
                    <a:p>
                      <a:pPr lvl="0" algn="ctr">
                        <a:lnSpc>
                          <a:spcPct val="100000"/>
                        </a:lnSpc>
                        <a:spcBef>
                          <a:spcPts val="300"/>
                        </a:spcBef>
                        <a:defRPr sz="1800">
                          <a:solidFill>
                            <a:srgbClr val="000000"/>
                          </a:solidFill>
                        </a:defRPr>
                      </a:pPr>
                      <a:r>
                        <a:rPr sz="1500">
                          <a:latin typeface="Arial Bold"/>
                          <a:ea typeface="Arial Bold"/>
                          <a:cs typeface="Arial Bold"/>
                        </a:rPr>
                        <a:t>Armarios de control</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200"/>
                        </a:spcBef>
                        <a:defRPr sz="1800">
                          <a:solidFill>
                            <a:srgbClr val="000000"/>
                          </a:solidFill>
                        </a:defRPr>
                      </a:pPr>
                      <a:r>
                        <a:rPr>
                          <a:latin typeface="Arial"/>
                          <a:ea typeface="Arial"/>
                          <a:cs typeface="Arial"/>
                          <a:sym typeface="Arial"/>
                        </a:rPr>
                        <a:t>Racks de control para los componentes de las Intersecciones del E-XFEL.</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300"/>
                        </a:spcBef>
                        <a:defRPr sz="1800">
                          <a:solidFill>
                            <a:srgbClr val="000000"/>
                          </a:solidFill>
                        </a:defRPr>
                      </a:pPr>
                      <a:r>
                        <a:rPr sz="1900">
                          <a:latin typeface="Arial Bold"/>
                          <a:ea typeface="Arial Bold"/>
                          <a:cs typeface="Arial Bold"/>
                        </a:rPr>
                        <a:t>ALDERAN</a:t>
                      </a:r>
                      <a:endParaRPr sz="1900">
                        <a:latin typeface="Arial Bold"/>
                        <a:ea typeface="Arial Bold"/>
                        <a:cs typeface="Arial Bold"/>
                      </a:endParaRPr>
                    </a:p>
                    <a:p>
                      <a:pPr lvl="0" algn="l">
                        <a:lnSpc>
                          <a:spcPct val="100000"/>
                        </a:lnSpc>
                        <a:spcBef>
                          <a:spcPts val="300"/>
                        </a:spcBef>
                        <a:defRPr sz="1800">
                          <a:solidFill>
                            <a:srgbClr val="000000"/>
                          </a:solidFill>
                        </a:defRPr>
                      </a:pPr>
                      <a:r>
                        <a:rPr sz="1900">
                          <a:latin typeface="Arial Bold"/>
                          <a:ea typeface="Arial Bold"/>
                          <a:cs typeface="Arial Bold"/>
                        </a:rPr>
                        <a:t>INABENSA</a:t>
                      </a:r>
                      <a:r>
                        <a:rPr sz="1900">
                          <a:latin typeface="Arial"/>
                          <a:ea typeface="Arial"/>
                          <a:cs typeface="Arial"/>
                          <a:sym typeface="Arial"/>
                        </a:rPr>
                        <a:t>       (Prototipos)</a:t>
                      </a:r>
                      <a:endParaRPr sz="1900">
                        <a:latin typeface="Arial"/>
                        <a:ea typeface="Arial"/>
                        <a:cs typeface="Arial"/>
                        <a:sym typeface="Arial"/>
                      </a:endParaRPr>
                    </a:p>
                    <a:p>
                      <a:pPr lvl="0" algn="l">
                        <a:lnSpc>
                          <a:spcPct val="100000"/>
                        </a:lnSpc>
                        <a:spcBef>
                          <a:spcPts val="300"/>
                        </a:spcBef>
                        <a:defRPr sz="1800">
                          <a:solidFill>
                            <a:srgbClr val="000000"/>
                          </a:solidFill>
                        </a:defRPr>
                      </a:pPr>
                      <a:r>
                        <a:rPr sz="1900">
                          <a:latin typeface="Arial Bold"/>
                          <a:ea typeface="Arial Bold"/>
                          <a:cs typeface="Arial Bold"/>
                        </a:rPr>
                        <a:t>SINTERSA</a:t>
                      </a:r>
                      <a:endParaRPr sz="1900">
                        <a:latin typeface="Arial Bold"/>
                        <a:ea typeface="Arial Bold"/>
                        <a:cs typeface="Arial Bold"/>
                      </a:endParaRPr>
                    </a:p>
                    <a:p>
                      <a:pPr lvl="0" algn="l">
                        <a:lnSpc>
                          <a:spcPct val="100000"/>
                        </a:lnSpc>
                        <a:spcBef>
                          <a:spcPts val="600"/>
                        </a:spcBef>
                        <a:defRPr sz="1800">
                          <a:solidFill>
                            <a:srgbClr val="000000"/>
                          </a:solidFill>
                        </a:defRPr>
                      </a:pPr>
                      <a:endParaRPr sz="1900">
                        <a:latin typeface="Arial"/>
                        <a:ea typeface="Arial"/>
                        <a:cs typeface="Arial"/>
                        <a:sym typeface="Arial"/>
                      </a:endParaRPr>
                    </a:p>
                    <a:p>
                      <a:pPr lvl="0" algn="l">
                        <a:lnSpc>
                          <a:spcPct val="100000"/>
                        </a:lnSpc>
                        <a:spcBef>
                          <a:spcPts val="300"/>
                        </a:spcBef>
                        <a:defRPr sz="1800">
                          <a:solidFill>
                            <a:srgbClr val="000000"/>
                          </a:solidFill>
                        </a:defRPr>
                      </a:pPr>
                      <a:r>
                        <a:rPr sz="1900">
                          <a:latin typeface="Arial Bold"/>
                          <a:ea typeface="Arial Bold"/>
                          <a:cs typeface="Arial Bold"/>
                        </a:rPr>
                        <a:t>PINE</a:t>
                      </a:r>
                      <a:r>
                        <a:rPr sz="1900">
                          <a:latin typeface="Arial"/>
                          <a:ea typeface="Arial"/>
                          <a:cs typeface="Arial"/>
                          <a:sym typeface="Arial"/>
                        </a:rPr>
                        <a:t> (Serie de 88 unidades)</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r h="2147146">
                <a:tc>
                  <a:txBody>
                    <a:bodyPr/>
                    <a:lstStyle/>
                    <a:p>
                      <a:pPr lvl="0" algn="ctr">
                        <a:lnSpc>
                          <a:spcPct val="100000"/>
                        </a:lnSpc>
                        <a:spcBef>
                          <a:spcPts val="300"/>
                        </a:spcBef>
                        <a:defRPr sz="1800">
                          <a:solidFill>
                            <a:srgbClr val="000000"/>
                          </a:solidFill>
                        </a:defRPr>
                      </a:pPr>
                      <a:r>
                        <a:rPr sz="1500">
                          <a:latin typeface="Arial Bold"/>
                          <a:ea typeface="Arial Bold"/>
                          <a:cs typeface="Arial Bold"/>
                        </a:rPr>
                        <a:t>Pick-up</a:t>
                      </a: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200"/>
                        </a:spcBef>
                        <a:defRPr sz="1800">
                          <a:solidFill>
                            <a:srgbClr val="000000"/>
                          </a:solidFill>
                        </a:defRPr>
                      </a:pPr>
                      <a:r>
                        <a:rPr>
                          <a:latin typeface="Arial"/>
                          <a:ea typeface="Arial"/>
                          <a:cs typeface="Arial"/>
                          <a:sym typeface="Arial"/>
                        </a:rPr>
                        <a:t>Pick-ups de radiofrecuencia para la determinación de la fase y el centroide del haz.</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00000"/>
                        </a:lnSpc>
                        <a:spcBef>
                          <a:spcPts val="300"/>
                        </a:spcBef>
                        <a:defRPr sz="1800">
                          <a:solidFill>
                            <a:srgbClr val="000000"/>
                          </a:solidFill>
                        </a:defRPr>
                      </a:pPr>
                      <a:r>
                        <a:rPr sz="1900">
                          <a:latin typeface="Arial Bold"/>
                          <a:ea typeface="Arial Bold"/>
                          <a:cs typeface="Arial Bold"/>
                        </a:rPr>
                        <a:t>TRINOS Vacuum Projects    </a:t>
                      </a:r>
                      <a:endParaRPr sz="1900">
                        <a:latin typeface="Arial Bold"/>
                        <a:ea typeface="Arial Bold"/>
                        <a:cs typeface="Arial Bold"/>
                      </a:endParaRPr>
                    </a:p>
                    <a:p>
                      <a:pPr lvl="0" algn="l">
                        <a:lnSpc>
                          <a:spcPct val="100000"/>
                        </a:lnSpc>
                        <a:spcBef>
                          <a:spcPts val="300"/>
                        </a:spcBef>
                        <a:defRPr sz="1800">
                          <a:solidFill>
                            <a:srgbClr val="000000"/>
                          </a:solidFill>
                        </a:defRPr>
                      </a:pPr>
                      <a:r>
                        <a:rPr sz="1900">
                          <a:latin typeface="Arial"/>
                          <a:ea typeface="Arial"/>
                          <a:cs typeface="Arial"/>
                          <a:sym typeface="Arial"/>
                        </a:rPr>
                        <a:t>(4 prototipos)</a:t>
                      </a: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r h="2354862">
                <a:tc>
                  <a:txBody>
                    <a:bodyPr/>
                    <a:lstStyle/>
                    <a:p>
                      <a:pPr lvl="0" algn="ctr">
                        <a:lnSpc>
                          <a:spcPct val="100000"/>
                        </a:lnSpc>
                        <a:spcBef>
                          <a:spcPts val="300"/>
                        </a:spcBef>
                        <a:defRPr sz="1800">
                          <a:solidFill>
                            <a:srgbClr val="000000"/>
                          </a:solidFill>
                        </a:defRPr>
                      </a:pPr>
                      <a:r>
                        <a:rPr sz="1500">
                          <a:latin typeface="Arial Bold"/>
                          <a:ea typeface="Arial Bold"/>
                          <a:cs typeface="Arial Bold"/>
                        </a:rPr>
                        <a:t>Electrónica de adquisición</a:t>
                      </a:r>
                      <a:endParaRPr sz="1500">
                        <a:latin typeface="Arial Bold"/>
                        <a:ea typeface="Arial Bold"/>
                        <a:cs typeface="Arial Bold"/>
                      </a:endParaRPr>
                    </a:p>
                  </a:txBody>
                  <a:tcPr marL="18000" marR="18000" marT="18000" marB="18000" anchor="ctr" anchorCtr="0" horzOverflow="overflow">
                    <a:lnL w="28575">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p>
                      <a:pPr lvl="0" algn="l">
                        <a:lnSpc>
                          <a:spcPct val="100000"/>
                        </a:lnSpc>
                        <a:spcBef>
                          <a:spcPts val="600"/>
                        </a:spcBef>
                        <a:defRPr sz="1800">
                          <a:solidFill>
                            <a:srgbClr val="000000"/>
                          </a:solidFill>
                        </a:defRPr>
                      </a:pPr>
                      <a:endParaRPr sz="1600">
                        <a:latin typeface="Arial"/>
                        <a:ea typeface="Arial"/>
                        <a:cs typeface="Arial"/>
                        <a:sym typeface="Arial"/>
                      </a:endParaRPr>
                    </a:p>
                  </a:txBody>
                  <a:tcPr marL="45720" marR="45720" marT="45720" marB="45720" anchor="t" anchorCtr="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200"/>
                        </a:spcBef>
                        <a:defRPr sz="1800">
                          <a:solidFill>
                            <a:srgbClr val="000000"/>
                          </a:solidFill>
                        </a:defRPr>
                      </a:pPr>
                      <a:r>
                        <a:rPr sz="1900">
                          <a:latin typeface="Arial"/>
                          <a:ea typeface="Arial"/>
                          <a:cs typeface="Arial"/>
                          <a:sym typeface="Arial"/>
                        </a:rPr>
                        <a:t>Sistema de adquisición de datos para los “Beam Position Monitors” de LIPAC de IFMIF.</a:t>
                      </a:r>
                    </a:p>
                  </a:txBody>
                  <a:tcPr marL="46800" marR="46800" marT="46800" marB="46800" anchor="ctr" anchorCtr="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tcPr>
                </a:tc>
                <a:tc>
                  <a:txBody>
                    <a:bodyPr/>
                    <a:lstStyle/>
                    <a:p>
                      <a:pPr lvl="0" algn="l">
                        <a:lnSpc>
                          <a:spcPct val="100000"/>
                        </a:lnSpc>
                        <a:spcBef>
                          <a:spcPts val="300"/>
                        </a:spcBef>
                        <a:defRPr sz="1800">
                          <a:solidFill>
                            <a:srgbClr val="000000"/>
                          </a:solidFill>
                        </a:defRPr>
                      </a:pPr>
                      <a:r>
                        <a:rPr sz="1900">
                          <a:latin typeface="Arial"/>
                          <a:ea typeface="Arial"/>
                          <a:cs typeface="Arial"/>
                          <a:sym typeface="Arial"/>
                        </a:rPr>
                        <a:t>El prototipo realizado en el CIEMAT</a:t>
                      </a:r>
                      <a:endParaRPr sz="1900">
                        <a:latin typeface="Arial"/>
                        <a:ea typeface="Arial"/>
                        <a:cs typeface="Arial"/>
                        <a:sym typeface="Arial"/>
                      </a:endParaRPr>
                    </a:p>
                    <a:p>
                      <a:pPr lvl="0" algn="l">
                        <a:lnSpc>
                          <a:spcPct val="100000"/>
                        </a:lnSpc>
                        <a:spcBef>
                          <a:spcPts val="300"/>
                        </a:spcBef>
                        <a:defRPr sz="1800">
                          <a:solidFill>
                            <a:srgbClr val="000000"/>
                          </a:solidFill>
                        </a:defRPr>
                      </a:pPr>
                      <a:r>
                        <a:rPr sz="1900">
                          <a:latin typeface="Arial"/>
                          <a:ea typeface="Arial"/>
                          <a:cs typeface="Arial"/>
                          <a:sym typeface="Arial"/>
                        </a:rPr>
                        <a:t>La serie será desarrollada por empresas a definir</a:t>
                      </a:r>
                      <a:endParaRPr sz="1900">
                        <a:latin typeface="Arial"/>
                        <a:ea typeface="Arial"/>
                        <a:cs typeface="Arial"/>
                        <a:sym typeface="Arial"/>
                      </a:endParaRPr>
                    </a:p>
                  </a:txBody>
                  <a:tcPr marL="46800" marR="46800" marT="46800" marB="46800" anchor="ctr" anchorCtr="0" horzOverflow="overflow">
                    <a:lnL w="12700">
                      <a:solidFill>
                        <a:srgbClr val="000000"/>
                      </a:solidFill>
                      <a:round/>
                    </a:lnL>
                    <a:lnR w="28575">
                      <a:solidFill>
                        <a:srgbClr val="000000"/>
                      </a:solidFill>
                      <a:round/>
                    </a:lnR>
                    <a:lnT w="12700">
                      <a:solidFill>
                        <a:srgbClr val="000000"/>
                      </a:solidFill>
                      <a:round/>
                    </a:lnT>
                    <a:lnB w="28575">
                      <a:solidFill>
                        <a:srgbClr val="000000"/>
                      </a:solidFill>
                      <a:round/>
                    </a:lnB>
                  </a:tcPr>
                </a:tc>
              </a:tr>
            </a:tbl>
          </a:graphicData>
        </a:graphic>
      </p:graphicFrame>
      <p:pic>
        <p:nvPicPr>
          <p:cNvPr id="706" name="ICR01.jpeg"/>
          <p:cNvPicPr/>
          <p:nvPr/>
        </p:nvPicPr>
        <p:blipFill>
          <a:blip r:embed="rId2">
            <a:extLst/>
          </a:blip>
          <a:stretch>
            <a:fillRect/>
          </a:stretch>
        </p:blipFill>
        <p:spPr>
          <a:xfrm>
            <a:off x="2815448" y="2406791"/>
            <a:ext cx="2354864" cy="1758809"/>
          </a:xfrm>
          <a:prstGeom prst="rect">
            <a:avLst/>
          </a:prstGeom>
          <a:ln w="12700">
            <a:miter lim="400000"/>
          </a:ln>
        </p:spPr>
      </p:pic>
      <p:pic>
        <p:nvPicPr>
          <p:cNvPr id="707" name="Madrid-20130610-00124.jpg" descr="Y:\IFMIF\Diagnostics\BPM\Electronics\Pictures\20130610\Madrid-20130610-00124.jpg"/>
          <p:cNvPicPr/>
          <p:nvPr/>
        </p:nvPicPr>
        <p:blipFill>
          <a:blip r:embed="rId3">
            <a:extLst/>
          </a:blip>
          <a:stretch>
            <a:fillRect/>
          </a:stretch>
        </p:blipFill>
        <p:spPr>
          <a:xfrm>
            <a:off x="2815448" y="6725919"/>
            <a:ext cx="2393246" cy="1794935"/>
          </a:xfrm>
          <a:prstGeom prst="rect">
            <a:avLst/>
          </a:prstGeom>
          <a:ln w="12700">
            <a:miter lim="400000"/>
          </a:ln>
        </p:spPr>
      </p:pic>
      <p:sp>
        <p:nvSpPr>
          <p:cNvPr id="708" name="Shape 708"/>
          <p:cNvSpPr/>
          <p:nvPr/>
        </p:nvSpPr>
        <p:spPr>
          <a:xfrm>
            <a:off x="9872984" y="2467978"/>
            <a:ext cx="103858" cy="9211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0"/>
                </a:lnTo>
                <a:cubicBezTo>
                  <a:pt x="5965" y="0"/>
                  <a:pt x="10800" y="806"/>
                  <a:pt x="10800" y="1800"/>
                </a:cubicBezTo>
                <a:lnTo>
                  <a:pt x="10800" y="9000"/>
                </a:lnTo>
                <a:cubicBezTo>
                  <a:pt x="10800" y="9994"/>
                  <a:pt x="15635" y="10800"/>
                  <a:pt x="21600" y="10800"/>
                </a:cubicBezTo>
                <a:lnTo>
                  <a:pt x="21600" y="10800"/>
                </a:lnTo>
                <a:cubicBezTo>
                  <a:pt x="15635" y="10800"/>
                  <a:pt x="10800" y="11606"/>
                  <a:pt x="10800" y="12600"/>
                </a:cubicBezTo>
                <a:lnTo>
                  <a:pt x="10800" y="19800"/>
                </a:lnTo>
                <a:cubicBezTo>
                  <a:pt x="10800" y="20794"/>
                  <a:pt x="5965" y="21600"/>
                  <a:pt x="0" y="21600"/>
                </a:cubicBezTo>
              </a:path>
            </a:pathLst>
          </a:custGeom>
          <a:ln w="12700">
            <a:solidFill/>
            <a:round/>
          </a:ln>
        </p:spPr>
        <p:txBody>
          <a:bodyPr lIns="65023" tIns="65023" rIns="65023" bIns="65023" anchor="ctr"/>
          <a:lstStyle/>
          <a:p>
            <a:pPr lvl="0" algn="l" defTabSz="914400">
              <a:defRPr sz="2400">
                <a:solidFill>
                  <a:srgbClr val="000000"/>
                </a:solidFill>
                <a:latin typeface="Arial"/>
                <a:ea typeface="Arial"/>
                <a:cs typeface="Arial"/>
                <a:sym typeface="Arial"/>
              </a:defRPr>
            </a:pPr>
          </a:p>
        </p:txBody>
      </p:sp>
      <p:pic>
        <p:nvPicPr>
          <p:cNvPr id="709" name="IMG-20121203-00045.jpg" descr="Y:\IFMIF\Diagnostics\BPM\SBPM\Tests\Coupling\20121203\IMG-20121203-00045.jpg"/>
          <p:cNvPicPr/>
          <p:nvPr/>
        </p:nvPicPr>
        <p:blipFill>
          <a:blip r:embed="rId4">
            <a:extLst/>
          </a:blip>
          <a:stretch>
            <a:fillRect/>
          </a:stretch>
        </p:blipFill>
        <p:spPr>
          <a:xfrm>
            <a:off x="3093155" y="4432017"/>
            <a:ext cx="1812996" cy="2041033"/>
          </a:xfrm>
          <a:prstGeom prst="rect">
            <a:avLst/>
          </a:prstGeom>
          <a:ln w="12700">
            <a:miter lim="400000"/>
          </a:ln>
        </p:spPr>
      </p:pic>
      <p:sp>
        <p:nvSpPr>
          <p:cNvPr id="710" name="Shape 710"/>
          <p:cNvSpPr/>
          <p:nvPr/>
        </p:nvSpPr>
        <p:spPr>
          <a:xfrm>
            <a:off x="153139" y="-1669"/>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DCDEE0"/>
            </a:gs>
            <a:gs pos="100000">
              <a:srgbClr val="FFFFFF"/>
            </a:gs>
          </a:gsLst>
          <a:lin ang="5400000" scaled="0"/>
        </a:gradFill>
      </p:bgPr>
    </p:bg>
    <p:spTree>
      <p:nvGrpSpPr>
        <p:cNvPr id="1" name=""/>
        <p:cNvGrpSpPr/>
        <p:nvPr/>
      </p:nvGrpSpPr>
      <p:grpSpPr>
        <a:xfrm>
          <a:off x="0" y="0"/>
          <a:ext cx="0" cy="0"/>
          <a:chOff x="0" y="0"/>
          <a:chExt cx="0" cy="0"/>
        </a:xfrm>
      </p:grpSpPr>
      <p:sp>
        <p:nvSpPr>
          <p:cNvPr id="712" name="Shape 712"/>
          <p:cNvSpPr/>
          <p:nvPr/>
        </p:nvSpPr>
        <p:spPr>
          <a:xfrm>
            <a:off x="153139" y="-1669"/>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grpSp>
        <p:nvGrpSpPr>
          <p:cNvPr id="718" name="Group 718"/>
          <p:cNvGrpSpPr/>
          <p:nvPr/>
        </p:nvGrpSpPr>
        <p:grpSpPr>
          <a:xfrm>
            <a:off x="9832944" y="2027795"/>
            <a:ext cx="2931566" cy="4526380"/>
            <a:chOff x="0" y="0"/>
            <a:chExt cx="2931565" cy="4526378"/>
          </a:xfrm>
        </p:grpSpPr>
        <p:pic>
          <p:nvPicPr>
            <p:cNvPr id="713" name="image3.jpg" descr="ready"/>
            <p:cNvPicPr/>
            <p:nvPr/>
          </p:nvPicPr>
          <p:blipFill>
            <a:blip r:embed="rId2">
              <a:extLst/>
            </a:blip>
            <a:stretch>
              <a:fillRect/>
            </a:stretch>
          </p:blipFill>
          <p:spPr>
            <a:xfrm>
              <a:off x="0" y="0"/>
              <a:ext cx="2931566" cy="4526379"/>
            </a:xfrm>
            <a:prstGeom prst="rect">
              <a:avLst/>
            </a:prstGeom>
            <a:ln w="12700" cap="flat">
              <a:noFill/>
              <a:miter lim="400000"/>
            </a:ln>
            <a:effectLst/>
          </p:spPr>
        </p:pic>
        <p:sp>
          <p:nvSpPr>
            <p:cNvPr id="714" name="Shape 714"/>
            <p:cNvSpPr/>
            <p:nvPr/>
          </p:nvSpPr>
          <p:spPr>
            <a:xfrm flipV="1">
              <a:off x="892750" y="1797701"/>
              <a:ext cx="1282561" cy="2170912"/>
            </a:xfrm>
            <a:prstGeom prst="line">
              <a:avLst/>
            </a:prstGeom>
            <a:noFill/>
            <a:ln w="28575" cap="flat">
              <a:solidFill>
                <a:srgbClr val="FFFFFF"/>
              </a:solidFill>
              <a:prstDash val="solid"/>
              <a:round/>
              <a:tailEnd type="triangle" w="med" len="med"/>
            </a:ln>
            <a:effectLst/>
          </p:spPr>
          <p:txBody>
            <a:bodyPr wrap="square" lIns="45719" tIns="45719" rIns="45719" bIns="45719" numCol="1" anchor="t">
              <a:noAutofit/>
            </a:bodyPr>
            <a:lstStyle/>
            <a:p>
              <a:pPr lvl="0" algn="l" defTabSz="457200">
                <a:defRPr sz="1200">
                  <a:solidFill>
                    <a:srgbClr val="000000"/>
                  </a:solidFill>
                  <a:latin typeface="Helvetica"/>
                  <a:ea typeface="Helvetica"/>
                  <a:cs typeface="Helvetica"/>
                  <a:sym typeface="Helvetica"/>
                </a:defRPr>
              </a:pPr>
            </a:p>
          </p:txBody>
        </p:sp>
        <p:sp>
          <p:nvSpPr>
            <p:cNvPr id="715" name="Shape 715"/>
            <p:cNvSpPr/>
            <p:nvPr/>
          </p:nvSpPr>
          <p:spPr>
            <a:xfrm flipV="1">
              <a:off x="892750" y="2418352"/>
              <a:ext cx="501712" cy="1550261"/>
            </a:xfrm>
            <a:prstGeom prst="line">
              <a:avLst/>
            </a:prstGeom>
            <a:noFill/>
            <a:ln w="28575" cap="flat">
              <a:solidFill>
                <a:srgbClr val="FFFFFF"/>
              </a:solidFill>
              <a:prstDash val="solid"/>
              <a:round/>
              <a:tailEnd type="triangle" w="med" len="med"/>
            </a:ln>
            <a:effectLst/>
          </p:spPr>
          <p:txBody>
            <a:bodyPr wrap="square" lIns="45719" tIns="45719" rIns="45719" bIns="45719" numCol="1" anchor="t">
              <a:noAutofit/>
            </a:bodyPr>
            <a:lstStyle/>
            <a:p>
              <a:pPr lvl="0" algn="l" defTabSz="457200">
                <a:defRPr sz="1200">
                  <a:solidFill>
                    <a:srgbClr val="000000"/>
                  </a:solidFill>
                  <a:latin typeface="Helvetica"/>
                  <a:ea typeface="Helvetica"/>
                  <a:cs typeface="Helvetica"/>
                  <a:sym typeface="Helvetica"/>
                </a:defRPr>
              </a:pPr>
            </a:p>
          </p:txBody>
        </p:sp>
        <p:sp>
          <p:nvSpPr>
            <p:cNvPr id="716" name="Shape 716"/>
            <p:cNvSpPr/>
            <p:nvPr/>
          </p:nvSpPr>
          <p:spPr>
            <a:xfrm flipV="1">
              <a:off x="892750" y="3162040"/>
              <a:ext cx="1115324" cy="806574"/>
            </a:xfrm>
            <a:prstGeom prst="line">
              <a:avLst/>
            </a:prstGeom>
            <a:noFill/>
            <a:ln w="28575" cap="flat">
              <a:solidFill>
                <a:srgbClr val="FFFFFF"/>
              </a:solidFill>
              <a:prstDash val="solid"/>
              <a:round/>
              <a:tailEnd type="triangle" w="med" len="med"/>
            </a:ln>
            <a:effectLst/>
          </p:spPr>
          <p:txBody>
            <a:bodyPr wrap="square" lIns="45719" tIns="45719" rIns="45719" bIns="45719" numCol="1" anchor="t">
              <a:noAutofit/>
            </a:bodyPr>
            <a:lstStyle/>
            <a:p>
              <a:pPr lvl="0" algn="l" defTabSz="457200">
                <a:defRPr sz="1200">
                  <a:solidFill>
                    <a:srgbClr val="000000"/>
                  </a:solidFill>
                  <a:latin typeface="Helvetica"/>
                  <a:ea typeface="Helvetica"/>
                  <a:cs typeface="Helvetica"/>
                  <a:sym typeface="Helvetica"/>
                </a:defRPr>
              </a:pPr>
            </a:p>
          </p:txBody>
        </p:sp>
        <p:sp>
          <p:nvSpPr>
            <p:cNvPr id="717" name="Shape 717"/>
            <p:cNvSpPr/>
            <p:nvPr/>
          </p:nvSpPr>
          <p:spPr>
            <a:xfrm>
              <a:off x="502940" y="3905727"/>
              <a:ext cx="1682391" cy="3800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sz="1800">
                  <a:latin typeface="Arial"/>
                  <a:ea typeface="Arial"/>
                  <a:cs typeface="Arial"/>
                  <a:sym typeface="Arial"/>
                </a:defRPr>
              </a:lvl1pPr>
            </a:lstStyle>
            <a:p>
              <a:pPr lvl="0">
                <a:defRPr>
                  <a:solidFill>
                    <a:srgbClr val="000000"/>
                  </a:solidFill>
                </a:defRPr>
              </a:pPr>
              <a:r>
                <a:rPr>
                  <a:solidFill>
                    <a:srgbClr val="FFFFFF"/>
                  </a:solidFill>
                </a:rPr>
                <a:t>Improvements</a:t>
              </a:r>
            </a:p>
          </p:txBody>
        </p:sp>
      </p:grpSp>
      <p:sp>
        <p:nvSpPr>
          <p:cNvPr id="719" name="Shape 719"/>
          <p:cNvSpPr/>
          <p:nvPr/>
        </p:nvSpPr>
        <p:spPr>
          <a:xfrm>
            <a:off x="211979" y="1143819"/>
            <a:ext cx="10616079"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l" defTabSz="914400">
              <a:spcBef>
                <a:spcPts val="1600"/>
              </a:spcBef>
              <a:defRPr sz="1800">
                <a:solidFill>
                  <a:srgbClr val="000000"/>
                </a:solidFill>
              </a:defRPr>
            </a:pPr>
            <a:r>
              <a:rPr sz="3500">
                <a:solidFill>
                  <a:srgbClr val="984807"/>
                </a:solidFill>
                <a:latin typeface="Calibri"/>
                <a:ea typeface="Calibri"/>
                <a:cs typeface="Calibri"/>
                <a:sym typeface="Calibri"/>
              </a:rPr>
              <a:t>Improving IOTs</a:t>
            </a:r>
            <a:r>
              <a:rPr sz="2700">
                <a:solidFill>
                  <a:srgbClr val="984807"/>
                </a:solidFill>
                <a:latin typeface="Calibri"/>
                <a:ea typeface="Calibri"/>
                <a:cs typeface="Calibri"/>
                <a:sym typeface="Calibri"/>
              </a:rPr>
              <a:t>  </a:t>
            </a:r>
            <a:r>
              <a:rPr sz="3100">
                <a:solidFill>
                  <a:srgbClr val="984807"/>
                </a:solidFill>
                <a:latin typeface="Calibri"/>
                <a:ea typeface="Calibri"/>
                <a:cs typeface="Calibri"/>
                <a:sym typeface="Calibri"/>
              </a:rPr>
              <a:t>for Accelerators </a:t>
            </a:r>
            <a:r>
              <a:rPr sz="2500">
                <a:solidFill>
                  <a:srgbClr val="984807"/>
                </a:solidFill>
                <a:latin typeface="Calibri"/>
                <a:ea typeface="Calibri"/>
                <a:cs typeface="Calibri"/>
                <a:sym typeface="Calibri"/>
              </a:rPr>
              <a:t>(ALBA in collaboration with </a:t>
            </a:r>
            <a:r>
              <a:rPr i="1" sz="2500">
                <a:solidFill>
                  <a:srgbClr val="984807"/>
                </a:solidFill>
                <a:latin typeface="Calibri"/>
                <a:ea typeface="Calibri"/>
                <a:cs typeface="Calibri"/>
                <a:sym typeface="Calibri"/>
              </a:rPr>
              <a:t>Thales</a:t>
            </a:r>
            <a:r>
              <a:rPr sz="2500">
                <a:solidFill>
                  <a:srgbClr val="984807"/>
                </a:solidFill>
                <a:latin typeface="Calibri"/>
                <a:ea typeface="Calibri"/>
                <a:cs typeface="Calibri"/>
                <a:sym typeface="Calibri"/>
              </a:rPr>
              <a:t>)</a:t>
            </a:r>
          </a:p>
        </p:txBody>
      </p:sp>
      <p:sp>
        <p:nvSpPr>
          <p:cNvPr id="720" name="Shape 720"/>
          <p:cNvSpPr/>
          <p:nvPr/>
        </p:nvSpPr>
        <p:spPr>
          <a:xfrm>
            <a:off x="615113" y="1990488"/>
            <a:ext cx="6403979" cy="33085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l" defTabSz="914400">
              <a:defRPr sz="1800">
                <a:solidFill>
                  <a:srgbClr val="000000"/>
                </a:solidFill>
              </a:defRPr>
            </a:pPr>
            <a:r>
              <a:rPr sz="2700">
                <a:latin typeface="Arial"/>
                <a:ea typeface="Arial"/>
                <a:cs typeface="Arial"/>
                <a:sym typeface="Arial"/>
              </a:rPr>
              <a:t>For the needs of ALBA, IOT RF tube amplifiers were modified:</a:t>
            </a:r>
            <a:endParaRPr sz="2700">
              <a:latin typeface="Arial"/>
              <a:ea typeface="Arial"/>
              <a:cs typeface="Arial"/>
              <a:sym typeface="Arial"/>
            </a:endParaRPr>
          </a:p>
          <a:p>
            <a:pPr lvl="0" algn="l" defTabSz="914400">
              <a:defRPr sz="1800">
                <a:solidFill>
                  <a:srgbClr val="000000"/>
                </a:solidFill>
              </a:defRPr>
            </a:pPr>
            <a:endParaRPr sz="1700">
              <a:latin typeface="Arial"/>
              <a:ea typeface="Arial"/>
              <a:cs typeface="Arial"/>
              <a:sym typeface="Arial"/>
            </a:endParaRPr>
          </a:p>
          <a:p>
            <a:pPr lvl="0" algn="l" defTabSz="914400">
              <a:defRPr sz="1800">
                <a:solidFill>
                  <a:srgbClr val="000000"/>
                </a:solidFill>
              </a:defRPr>
            </a:pPr>
            <a:r>
              <a:rPr sz="2700">
                <a:latin typeface="Arial"/>
                <a:ea typeface="Arial"/>
                <a:cs typeface="Arial"/>
                <a:sym typeface="Arial"/>
              </a:rPr>
              <a:t>1- </a:t>
            </a:r>
            <a:r>
              <a:rPr sz="2700">
                <a:latin typeface="Arial"/>
                <a:ea typeface="Arial"/>
                <a:cs typeface="Arial"/>
                <a:sym typeface="Arial"/>
              </a:rPr>
              <a:t>New output cavities with 6 1/8’ coaxial output</a:t>
            </a:r>
            <a:endParaRPr sz="2700">
              <a:latin typeface="Arial"/>
              <a:ea typeface="Arial"/>
              <a:cs typeface="Arial"/>
              <a:sym typeface="Arial"/>
            </a:endParaRPr>
          </a:p>
          <a:p>
            <a:pPr lvl="0" algn="l" defTabSz="914400">
              <a:defRPr sz="1800">
                <a:solidFill>
                  <a:srgbClr val="000000"/>
                </a:solidFill>
              </a:defRPr>
            </a:pPr>
            <a:endParaRPr sz="2700">
              <a:latin typeface="Arial"/>
              <a:ea typeface="Arial"/>
              <a:cs typeface="Arial"/>
              <a:sym typeface="Arial"/>
            </a:endParaRPr>
          </a:p>
          <a:p>
            <a:pPr lvl="0" algn="l" defTabSz="914400">
              <a:defRPr sz="1800">
                <a:solidFill>
                  <a:srgbClr val="000000"/>
                </a:solidFill>
              </a:defRPr>
            </a:pPr>
            <a:r>
              <a:rPr sz="2700">
                <a:latin typeface="Arial"/>
                <a:ea typeface="Arial"/>
                <a:cs typeface="Arial"/>
                <a:sym typeface="Arial"/>
              </a:rPr>
              <a:t>2. Tube with wider ceramics</a:t>
            </a:r>
            <a:endParaRPr sz="2700">
              <a:latin typeface="Arial"/>
              <a:ea typeface="Arial"/>
              <a:cs typeface="Arial"/>
              <a:sym typeface="Arial"/>
            </a:endParaRPr>
          </a:p>
          <a:p>
            <a:pPr lvl="0" algn="l" defTabSz="914400">
              <a:defRPr sz="1800">
                <a:solidFill>
                  <a:srgbClr val="000000"/>
                </a:solidFill>
              </a:defRPr>
            </a:pPr>
            <a:endParaRPr sz="2100">
              <a:latin typeface="Arial"/>
              <a:ea typeface="Arial"/>
              <a:cs typeface="Arial"/>
              <a:sym typeface="Arial"/>
            </a:endParaRPr>
          </a:p>
        </p:txBody>
      </p:sp>
      <p:grpSp>
        <p:nvGrpSpPr>
          <p:cNvPr id="724" name="Group 724"/>
          <p:cNvGrpSpPr/>
          <p:nvPr/>
        </p:nvGrpSpPr>
        <p:grpSpPr>
          <a:xfrm>
            <a:off x="8928537" y="6561604"/>
            <a:ext cx="3932343" cy="2841368"/>
            <a:chOff x="0" y="0"/>
            <a:chExt cx="3932341" cy="2841367"/>
          </a:xfrm>
        </p:grpSpPr>
        <p:pic>
          <p:nvPicPr>
            <p:cNvPr id="721" name="image4.jpg" descr="compare"/>
            <p:cNvPicPr/>
            <p:nvPr/>
          </p:nvPicPr>
          <p:blipFill>
            <a:blip r:embed="rId3">
              <a:extLst/>
            </a:blip>
            <a:stretch>
              <a:fillRect/>
            </a:stretch>
          </p:blipFill>
          <p:spPr>
            <a:xfrm>
              <a:off x="0" y="0"/>
              <a:ext cx="3932342" cy="2814954"/>
            </a:xfrm>
            <a:prstGeom prst="rect">
              <a:avLst/>
            </a:prstGeom>
            <a:ln w="12700" cap="flat">
              <a:noFill/>
              <a:miter lim="400000"/>
            </a:ln>
            <a:effectLst/>
          </p:spPr>
        </p:pic>
        <p:sp>
          <p:nvSpPr>
            <p:cNvPr id="722" name="Shape 722"/>
            <p:cNvSpPr/>
            <p:nvPr/>
          </p:nvSpPr>
          <p:spPr>
            <a:xfrm>
              <a:off x="677541" y="2493410"/>
              <a:ext cx="1457176" cy="3479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sz="1600">
                  <a:latin typeface="Arial Bold"/>
                  <a:ea typeface="Arial Bold"/>
                  <a:cs typeface="Arial Bold"/>
                  <a:sym typeface="Arial Bold"/>
                </a:defRPr>
              </a:lvl1pPr>
            </a:lstStyle>
            <a:p>
              <a:pPr lvl="0">
                <a:defRPr sz="1800">
                  <a:solidFill>
                    <a:srgbClr val="000000"/>
                  </a:solidFill>
                </a:defRPr>
              </a:pPr>
              <a:r>
                <a:rPr sz="1600">
                  <a:solidFill>
                    <a:srgbClr val="FFFFFF"/>
                  </a:solidFill>
                </a:rPr>
                <a:t>ACE version</a:t>
              </a:r>
            </a:p>
          </p:txBody>
        </p:sp>
        <p:sp>
          <p:nvSpPr>
            <p:cNvPr id="723" name="Shape 723"/>
            <p:cNvSpPr/>
            <p:nvPr/>
          </p:nvSpPr>
          <p:spPr>
            <a:xfrm>
              <a:off x="2637933" y="2493410"/>
              <a:ext cx="1269130" cy="3479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sz="1600">
                  <a:latin typeface="Arial Bold"/>
                  <a:ea typeface="Arial Bold"/>
                  <a:cs typeface="Arial Bold"/>
                  <a:sym typeface="Arial Bold"/>
                </a:defRPr>
              </a:lvl1pPr>
            </a:lstStyle>
            <a:p>
              <a:pPr lvl="0">
                <a:defRPr sz="1800">
                  <a:solidFill>
                    <a:srgbClr val="000000"/>
                  </a:solidFill>
                </a:defRPr>
              </a:pPr>
              <a:r>
                <a:rPr sz="1600">
                  <a:solidFill>
                    <a:srgbClr val="FFFFFF"/>
                  </a:solidFill>
                </a:rPr>
                <a:t>TV version</a:t>
              </a:r>
            </a:p>
          </p:txBody>
        </p:sp>
      </p:grpSp>
      <p:sp>
        <p:nvSpPr>
          <p:cNvPr id="725" name="Shape 725"/>
          <p:cNvSpPr/>
          <p:nvPr/>
        </p:nvSpPr>
        <p:spPr>
          <a:xfrm>
            <a:off x="492869" y="6195222"/>
            <a:ext cx="6928140" cy="1348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defTabSz="914400">
              <a:defRPr sz="2700">
                <a:solidFill>
                  <a:srgbClr val="984807"/>
                </a:solidFill>
                <a:latin typeface="Calibri"/>
                <a:ea typeface="Calibri"/>
                <a:cs typeface="Calibri"/>
                <a:sym typeface="Calibri"/>
              </a:defRPr>
            </a:lvl1pPr>
          </a:lstStyle>
          <a:p>
            <a:pPr lvl="0">
              <a:defRPr sz="1800">
                <a:solidFill>
                  <a:srgbClr val="000000"/>
                </a:solidFill>
              </a:defRPr>
            </a:pPr>
            <a:r>
              <a:rPr sz="2700">
                <a:solidFill>
                  <a:srgbClr val="984807"/>
                </a:solidFill>
              </a:rPr>
              <a:t>Now this is the new standard for the Thales IOTs, used for the upgrade of the CERN SPS 800 MHz system</a:t>
            </a:r>
          </a:p>
        </p:txBody>
      </p:sp>
      <p:sp>
        <p:nvSpPr>
          <p:cNvPr id="726" name="Shape 726"/>
          <p:cNvSpPr/>
          <p:nvPr/>
        </p:nvSpPr>
        <p:spPr>
          <a:xfrm flipH="1">
            <a:off x="7617758" y="6627161"/>
            <a:ext cx="1114030" cy="1"/>
          </a:xfrm>
          <a:prstGeom prst="line">
            <a:avLst/>
          </a:prstGeom>
          <a:ln w="57150">
            <a:solidFill/>
            <a:tailEnd type="triangle"/>
          </a:ln>
        </p:spPr>
        <p:txBody>
          <a:bodyPr lIns="45719" rIns="45719"/>
          <a:lstStyle/>
          <a:p>
            <a:pPr lvl="0" algn="l" defTabSz="457200">
              <a:defRPr sz="1900">
                <a:solidFill>
                  <a:srgbClr val="000000"/>
                </a:solidFill>
                <a:latin typeface="Helvetica"/>
                <a:ea typeface="Helvetica"/>
                <a:cs typeface="Helvetica"/>
                <a:sym typeface="Helvetica"/>
              </a:defRPr>
            </a:pPr>
          </a:p>
        </p:txBody>
      </p:sp>
    </p:spTree>
  </p:cSld>
  <p:clrMapOvr>
    <a:masterClrMapping/>
  </p:clrMapOvr>
  <p:transitio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DCDEE0"/>
            </a:gs>
            <a:gs pos="100000">
              <a:srgbClr val="FFFFFF"/>
            </a:gs>
          </a:gsLst>
          <a:lin ang="5400000" scaled="0"/>
        </a:gradFill>
      </p:bgPr>
    </p:bg>
    <p:spTree>
      <p:nvGrpSpPr>
        <p:cNvPr id="1" name=""/>
        <p:cNvGrpSpPr/>
        <p:nvPr/>
      </p:nvGrpSpPr>
      <p:grpSpPr>
        <a:xfrm>
          <a:off x="0" y="0"/>
          <a:ext cx="0" cy="0"/>
          <a:chOff x="0" y="0"/>
          <a:chExt cx="0" cy="0"/>
        </a:xfrm>
      </p:grpSpPr>
      <p:sp>
        <p:nvSpPr>
          <p:cNvPr id="728" name="Shape 728"/>
          <p:cNvSpPr/>
          <p:nvPr/>
        </p:nvSpPr>
        <p:spPr>
          <a:xfrm>
            <a:off x="153139" y="-1669"/>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
        <p:nvSpPr>
          <p:cNvPr id="729" name="Shape 729"/>
          <p:cNvSpPr/>
          <p:nvPr/>
        </p:nvSpPr>
        <p:spPr>
          <a:xfrm>
            <a:off x="285944" y="1497059"/>
            <a:ext cx="8098686" cy="420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l" defTabSz="914400">
              <a:defRPr sz="1800">
                <a:solidFill>
                  <a:srgbClr val="000000"/>
                </a:solidFill>
              </a:defRPr>
            </a:pPr>
            <a:r>
              <a:rPr sz="2900">
                <a:solidFill>
                  <a:srgbClr val="0000FF"/>
                </a:solidFill>
                <a:latin typeface="Calibri"/>
                <a:ea typeface="Calibri"/>
                <a:cs typeface="Calibri"/>
                <a:sym typeface="Calibri"/>
              </a:rPr>
              <a:t>MAXLAB (Sweden):</a:t>
            </a:r>
            <a:endParaRPr sz="2900">
              <a:solidFill>
                <a:srgbClr val="0000FF"/>
              </a:solidFill>
              <a:latin typeface="Calibri"/>
              <a:ea typeface="Calibri"/>
              <a:cs typeface="Calibri"/>
              <a:sym typeface="Calibri"/>
            </a:endParaRPr>
          </a:p>
          <a:p>
            <a:pPr lvl="0" marL="460375" indent="-460375" algn="l" defTabSz="914400">
              <a:buSzPct val="100000"/>
              <a:buFont typeface="Arial"/>
              <a:buChar char="•"/>
              <a:defRPr sz="1800">
                <a:solidFill>
                  <a:srgbClr val="000000"/>
                </a:solidFill>
              </a:defRPr>
            </a:pPr>
            <a:r>
              <a:rPr sz="2900">
                <a:latin typeface="Calibri"/>
                <a:ea typeface="Calibri"/>
                <a:cs typeface="Calibri"/>
                <a:sym typeface="Calibri"/>
              </a:rPr>
              <a:t>Design of vacuum chambers for the 3Gev and 1,5Gev MaxIV Storage Rings</a:t>
            </a:r>
            <a:endParaRPr sz="2900">
              <a:latin typeface="Calibri"/>
              <a:ea typeface="Calibri"/>
              <a:cs typeface="Calibri"/>
              <a:sym typeface="Calibri"/>
            </a:endParaRPr>
          </a:p>
          <a:p>
            <a:pPr lvl="0" marL="460375" indent="-460375" algn="l" defTabSz="914400">
              <a:buSzPct val="100000"/>
              <a:buFont typeface="Arial"/>
              <a:buChar char="•"/>
              <a:defRPr sz="1800">
                <a:solidFill>
                  <a:srgbClr val="000000"/>
                </a:solidFill>
              </a:defRPr>
            </a:pPr>
            <a:r>
              <a:rPr sz="2900">
                <a:latin typeface="Calibri"/>
                <a:ea typeface="Calibri"/>
                <a:cs typeface="Calibri"/>
                <a:sym typeface="Calibri"/>
              </a:rPr>
              <a:t>Thermal, mechanical and vacuum calculation</a:t>
            </a:r>
            <a:endParaRPr sz="2900">
              <a:latin typeface="Calibri"/>
              <a:ea typeface="Calibri"/>
              <a:cs typeface="Calibri"/>
              <a:sym typeface="Calibri"/>
            </a:endParaRPr>
          </a:p>
          <a:p>
            <a:pPr lvl="0" marL="460375" indent="-460375" algn="l" defTabSz="914400">
              <a:buSzPct val="100000"/>
              <a:buFont typeface="Arial"/>
              <a:buChar char="•"/>
              <a:defRPr sz="1800">
                <a:solidFill>
                  <a:srgbClr val="000000"/>
                </a:solidFill>
              </a:defRPr>
            </a:pPr>
            <a:r>
              <a:rPr sz="2900">
                <a:latin typeface="Calibri"/>
                <a:ea typeface="Calibri"/>
                <a:cs typeface="Calibri"/>
                <a:sym typeface="Calibri"/>
              </a:rPr>
              <a:t>Technical specifications &amp; CFT process</a:t>
            </a:r>
            <a:endParaRPr sz="2900">
              <a:latin typeface="Calibri"/>
              <a:ea typeface="Calibri"/>
              <a:cs typeface="Calibri"/>
              <a:sym typeface="Calibri"/>
            </a:endParaRPr>
          </a:p>
          <a:p>
            <a:pPr lvl="0" marL="460375" indent="-460375" algn="l" defTabSz="914400">
              <a:buSzPct val="100000"/>
              <a:buFont typeface="Arial"/>
              <a:buChar char="•"/>
              <a:defRPr sz="1800">
                <a:solidFill>
                  <a:srgbClr val="000000"/>
                </a:solidFill>
              </a:defRPr>
            </a:pPr>
            <a:r>
              <a:rPr sz="2900">
                <a:latin typeface="Calibri"/>
                <a:ea typeface="Calibri"/>
                <a:cs typeface="Calibri"/>
                <a:sym typeface="Calibri"/>
              </a:rPr>
              <a:t>Design review meeting with vacuum experts (CERN,BNL,GSI,SOLEIL) </a:t>
            </a:r>
            <a:endParaRPr sz="2900">
              <a:latin typeface="Calibri"/>
              <a:ea typeface="Calibri"/>
              <a:cs typeface="Calibri"/>
              <a:sym typeface="Calibri"/>
            </a:endParaRPr>
          </a:p>
          <a:p>
            <a:pPr lvl="0" marL="460375" indent="-460375" algn="l" defTabSz="914400">
              <a:buSzPct val="100000"/>
              <a:buFont typeface="Arial"/>
              <a:buChar char="•"/>
              <a:defRPr sz="1800">
                <a:solidFill>
                  <a:srgbClr val="000000"/>
                </a:solidFill>
              </a:defRPr>
            </a:pPr>
            <a:r>
              <a:rPr sz="2900">
                <a:latin typeface="Calibri"/>
                <a:ea typeface="Calibri"/>
                <a:cs typeface="Calibri"/>
                <a:sym typeface="Calibri"/>
              </a:rPr>
              <a:t>Meeting with CERN for coating collaboration</a:t>
            </a:r>
            <a:endParaRPr sz="2900">
              <a:latin typeface="Calibri"/>
              <a:ea typeface="Calibri"/>
              <a:cs typeface="Calibri"/>
              <a:sym typeface="Calibri"/>
            </a:endParaRPr>
          </a:p>
        </p:txBody>
      </p:sp>
      <p:pic>
        <p:nvPicPr>
          <p:cNvPr id="730" name="image7.png"/>
          <p:cNvPicPr/>
          <p:nvPr/>
        </p:nvPicPr>
        <p:blipFill>
          <a:blip r:embed="rId2">
            <a:extLst/>
          </a:blip>
          <a:stretch>
            <a:fillRect/>
          </a:stretch>
        </p:blipFill>
        <p:spPr>
          <a:xfrm>
            <a:off x="6602021" y="5802510"/>
            <a:ext cx="6402404" cy="3912275"/>
          </a:xfrm>
          <a:prstGeom prst="rect">
            <a:avLst/>
          </a:prstGeom>
          <a:ln w="12700">
            <a:miter lim="400000"/>
          </a:ln>
        </p:spPr>
      </p:pic>
      <p:sp>
        <p:nvSpPr>
          <p:cNvPr id="731" name="Shape 731"/>
          <p:cNvSpPr/>
          <p:nvPr/>
        </p:nvSpPr>
        <p:spPr>
          <a:xfrm>
            <a:off x="321574" y="823808"/>
            <a:ext cx="8446935" cy="5740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l" defTabSz="914400">
              <a:defRPr sz="3100">
                <a:solidFill>
                  <a:srgbClr val="984807"/>
                </a:solidFill>
                <a:latin typeface="Calibri"/>
                <a:ea typeface="Calibri"/>
                <a:cs typeface="Calibri"/>
                <a:sym typeface="Calibri"/>
              </a:defRPr>
            </a:lvl1pPr>
          </a:lstStyle>
          <a:p>
            <a:pPr lvl="0">
              <a:defRPr sz="1800">
                <a:solidFill>
                  <a:srgbClr val="000000"/>
                </a:solidFill>
              </a:defRPr>
            </a:pPr>
            <a:r>
              <a:rPr sz="3100">
                <a:solidFill>
                  <a:srgbClr val="984807"/>
                </a:solidFill>
              </a:rPr>
              <a:t>Using the ALBA know-how for other projects</a:t>
            </a:r>
          </a:p>
        </p:txBody>
      </p:sp>
    </p:spTree>
  </p:cSld>
  <p:clrMapOvr>
    <a:masterClrMapping/>
  </p:clrMapOvr>
  <p:transitio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3" name="Shape 733"/>
          <p:cNvSpPr/>
          <p:nvPr/>
        </p:nvSpPr>
        <p:spPr>
          <a:xfrm rot="21600000">
            <a:off x="397510" y="182077"/>
            <a:ext cx="7831337"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900">
                <a:solidFill>
                  <a:srgbClr val="00397A"/>
                </a:solidFill>
              </a:defRPr>
            </a:lvl1pPr>
          </a:lstStyle>
          <a:p>
            <a:pPr lvl="0">
              <a:defRPr b="0" sz="1800">
                <a:solidFill>
                  <a:srgbClr val="000000"/>
                </a:solidFill>
              </a:defRPr>
            </a:pPr>
            <a:r>
              <a:rPr b="1" sz="2900">
                <a:solidFill>
                  <a:srgbClr val="00397A"/>
                </a:solidFill>
              </a:rPr>
              <a:t>III. Reconsideraciones para el caso nacional</a:t>
            </a:r>
          </a:p>
        </p:txBody>
      </p:sp>
      <p:sp>
        <p:nvSpPr>
          <p:cNvPr id="734" name="Shape 734"/>
          <p:cNvSpPr/>
          <p:nvPr/>
        </p:nvSpPr>
        <p:spPr>
          <a:xfrm rot="21600000">
            <a:off x="1055433" y="3296386"/>
            <a:ext cx="10893934" cy="25400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solidFill>
                  <a:srgbClr val="000000"/>
                </a:solidFill>
              </a:defRPr>
            </a:pPr>
            <a:r>
              <a:rPr sz="2700">
                <a:solidFill>
                  <a:srgbClr val="00397A"/>
                </a:solidFill>
              </a:rPr>
              <a:t>En la esfera nacional</a:t>
            </a:r>
            <a:r>
              <a:rPr b="1" sz="2700">
                <a:solidFill>
                  <a:srgbClr val="00397A"/>
                </a:solidFill>
              </a:rPr>
              <a:t>,  prácticamente en todos los ámbitos tecnológicos implicados en la física de partículas, </a:t>
            </a:r>
            <a:r>
              <a:rPr sz="2700">
                <a:solidFill>
                  <a:srgbClr val="00397A"/>
                </a:solidFill>
              </a:rPr>
              <a:t>los organismos públicos de investigación han conseguido: </a:t>
            </a:r>
            <a:endParaRPr sz="2700">
              <a:solidFill>
                <a:srgbClr val="00397A"/>
              </a:solidFill>
            </a:endParaRPr>
          </a:p>
          <a:p>
            <a:pPr lvl="0" marL="228600" indent="-228600" algn="l">
              <a:buSzPct val="100000"/>
              <a:buChar char="•"/>
              <a:defRPr sz="1800">
                <a:solidFill>
                  <a:srgbClr val="000000"/>
                </a:solidFill>
              </a:defRPr>
            </a:pPr>
            <a:r>
              <a:rPr sz="2700">
                <a:solidFill>
                  <a:srgbClr val="00397A"/>
                </a:solidFill>
              </a:rPr>
              <a:t>en muchos casos</a:t>
            </a:r>
            <a:r>
              <a:rPr b="1" sz="2700">
                <a:solidFill>
                  <a:srgbClr val="00397A"/>
                </a:solidFill>
              </a:rPr>
              <a:t> generar conocimiento y transferirlo al sector privado; </a:t>
            </a:r>
            <a:endParaRPr b="1" sz="2700">
              <a:solidFill>
                <a:srgbClr val="00397A"/>
              </a:solidFill>
            </a:endParaRPr>
          </a:p>
          <a:p>
            <a:pPr lvl="0" marL="228600" indent="-228600" algn="l">
              <a:buSzPct val="100000"/>
              <a:buChar char="•"/>
              <a:defRPr sz="1800">
                <a:solidFill>
                  <a:srgbClr val="000000"/>
                </a:solidFill>
              </a:defRPr>
            </a:pPr>
            <a:r>
              <a:rPr sz="2700">
                <a:solidFill>
                  <a:srgbClr val="00397A"/>
                </a:solidFill>
              </a:rPr>
              <a:t>en otros, su actividad ha servido para </a:t>
            </a:r>
            <a:r>
              <a:rPr b="1" sz="2700">
                <a:solidFill>
                  <a:srgbClr val="00397A"/>
                </a:solidFill>
              </a:rPr>
              <a:t>dinamizar la industrial.  </a:t>
            </a:r>
          </a:p>
        </p:txBody>
      </p:sp>
    </p:spTree>
  </p:cSld>
  <p:clrMapOvr>
    <a:masterClrMapping/>
  </p:clrMapOvr>
  <p:transitio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6" name="Shape 736"/>
          <p:cNvSpPr/>
          <p:nvPr/>
        </p:nvSpPr>
        <p:spPr>
          <a:xfrm>
            <a:off x="911238" y="1721258"/>
            <a:ext cx="11796284" cy="4492906"/>
          </a:xfrm>
          <a:prstGeom prst="roundRect">
            <a:avLst>
              <a:gd name="adj" fmla="val 7260"/>
            </a:avLst>
          </a:prstGeom>
          <a:gradFill>
            <a:gsLst>
              <a:gs pos="0">
                <a:srgbClr val="00A6AC">
                  <a:alpha val="6244"/>
                </a:srgbClr>
              </a:gs>
              <a:gs pos="100000">
                <a:srgbClr val="005C5F">
                  <a:alpha val="6244"/>
                </a:srgbClr>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
        <p:nvSpPr>
          <p:cNvPr id="737" name="Shape 737"/>
          <p:cNvSpPr/>
          <p:nvPr/>
        </p:nvSpPr>
        <p:spPr>
          <a:xfrm rot="21600000">
            <a:off x="497632" y="167745"/>
            <a:ext cx="11016879"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800">
                <a:solidFill>
                  <a:srgbClr val="942193"/>
                </a:solidFill>
              </a:defRPr>
            </a:lvl1pPr>
          </a:lstStyle>
          <a:p>
            <a:pPr lvl="0">
              <a:defRPr b="0" sz="1800">
                <a:solidFill>
                  <a:srgbClr val="000000"/>
                </a:solidFill>
              </a:defRPr>
            </a:pPr>
            <a:r>
              <a:rPr b="1" sz="2800">
                <a:solidFill>
                  <a:srgbClr val="942193"/>
                </a:solidFill>
              </a:rPr>
              <a:t>Tecnologías derivadas de la investigación en física de partículas</a:t>
            </a:r>
          </a:p>
        </p:txBody>
      </p:sp>
      <p:sp>
        <p:nvSpPr>
          <p:cNvPr id="738" name="Shape 738"/>
          <p:cNvSpPr/>
          <p:nvPr/>
        </p:nvSpPr>
        <p:spPr>
          <a:xfrm rot="21600000">
            <a:off x="1255073" y="2392973"/>
            <a:ext cx="112053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solidFill>
                  <a:srgbClr val="000000"/>
                </a:solidFill>
              </a:defRPr>
            </a:pPr>
            <a:r>
              <a:rPr sz="2400">
                <a:solidFill>
                  <a:srgbClr val="A6AAA8"/>
                </a:solidFill>
              </a:rPr>
              <a:t>La instrumentación en física de altas energías. </a:t>
            </a:r>
            <a:endParaRPr sz="2400">
              <a:solidFill>
                <a:srgbClr val="A6AAA8"/>
              </a:solidFill>
            </a:endParaRPr>
          </a:p>
          <a:p>
            <a:pPr lvl="0" algn="l">
              <a:defRPr sz="1800">
                <a:solidFill>
                  <a:srgbClr val="000000"/>
                </a:solidFill>
              </a:defRPr>
            </a:pPr>
            <a:r>
              <a:rPr sz="2400">
                <a:solidFill>
                  <a:srgbClr val="A6AAA8"/>
                </a:solidFill>
              </a:rPr>
              <a:t>Portfolio de tecnologías implementadas</a:t>
            </a:r>
          </a:p>
        </p:txBody>
      </p:sp>
      <p:sp>
        <p:nvSpPr>
          <p:cNvPr id="739" name="Shape 739"/>
          <p:cNvSpPr/>
          <p:nvPr/>
        </p:nvSpPr>
        <p:spPr>
          <a:xfrm rot="21600000">
            <a:off x="1262118" y="1976669"/>
            <a:ext cx="786705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A6AAA8"/>
                </a:solidFill>
              </a:defRPr>
            </a:lvl1pPr>
          </a:lstStyle>
          <a:p>
            <a:pPr lvl="0">
              <a:defRPr b="0" sz="1800">
                <a:solidFill>
                  <a:srgbClr val="000000"/>
                </a:solidFill>
              </a:defRPr>
            </a:pPr>
            <a:r>
              <a:rPr b="1" sz="2400">
                <a:solidFill>
                  <a:srgbClr val="A6AAA8"/>
                </a:solidFill>
              </a:rPr>
              <a:t>I. Tecnologías relacionadas con la física de partículas</a:t>
            </a:r>
          </a:p>
        </p:txBody>
      </p:sp>
      <p:sp>
        <p:nvSpPr>
          <p:cNvPr id="740" name="Shape 740"/>
          <p:cNvSpPr/>
          <p:nvPr/>
        </p:nvSpPr>
        <p:spPr>
          <a:xfrm rot="21600000">
            <a:off x="1164442" y="3372812"/>
            <a:ext cx="10989321"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b="1" sz="2400">
                <a:solidFill>
                  <a:srgbClr val="A6AAA8"/>
                </a:solidFill>
              </a:defRPr>
            </a:lvl1pPr>
          </a:lstStyle>
          <a:p>
            <a:pPr lvl="0">
              <a:defRPr b="0" sz="1800">
                <a:solidFill>
                  <a:srgbClr val="000000"/>
                </a:solidFill>
              </a:defRPr>
            </a:pPr>
            <a:r>
              <a:rPr b="1" sz="2400">
                <a:solidFill>
                  <a:srgbClr val="A6AAA8"/>
                </a:solidFill>
              </a:rPr>
              <a:t>II.  Ejemplos representativos de tecnologías de interés para otros sectores </a:t>
            </a:r>
          </a:p>
        </p:txBody>
      </p:sp>
      <p:sp>
        <p:nvSpPr>
          <p:cNvPr id="741" name="Shape 741"/>
          <p:cNvSpPr/>
          <p:nvPr/>
        </p:nvSpPr>
        <p:spPr>
          <a:xfrm rot="21600000">
            <a:off x="1221055" y="5308872"/>
            <a:ext cx="8317704"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solidFill>
                  <a:srgbClr val="000000"/>
                </a:solidFill>
              </a:defRPr>
            </a:pPr>
            <a:r>
              <a:rPr sz="2400">
                <a:solidFill>
                  <a:srgbClr val="A6AAA8"/>
                </a:solidFill>
              </a:rPr>
              <a:t>Tecnologías puestas en marcha por el empuje de la FAE</a:t>
            </a:r>
            <a:endParaRPr sz="2400">
              <a:solidFill>
                <a:srgbClr val="A6AAA8"/>
              </a:solidFill>
            </a:endParaRPr>
          </a:p>
          <a:p>
            <a:pPr lvl="0" algn="l">
              <a:defRPr sz="1800">
                <a:solidFill>
                  <a:srgbClr val="000000"/>
                </a:solidFill>
              </a:defRPr>
            </a:pPr>
            <a:r>
              <a:rPr sz="2400">
                <a:solidFill>
                  <a:srgbClr val="A6AAA8"/>
                </a:solidFill>
              </a:rPr>
              <a:t>Colaboración y transferencia con empresas</a:t>
            </a:r>
          </a:p>
        </p:txBody>
      </p:sp>
      <p:sp>
        <p:nvSpPr>
          <p:cNvPr id="742" name="Shape 742"/>
          <p:cNvSpPr/>
          <p:nvPr/>
        </p:nvSpPr>
        <p:spPr>
          <a:xfrm rot="21600000">
            <a:off x="1151286" y="4846802"/>
            <a:ext cx="650081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A6AAA8"/>
                </a:solidFill>
              </a:defRPr>
            </a:lvl1pPr>
          </a:lstStyle>
          <a:p>
            <a:pPr lvl="0">
              <a:defRPr b="0" sz="1800">
                <a:solidFill>
                  <a:srgbClr val="000000"/>
                </a:solidFill>
              </a:defRPr>
            </a:pPr>
            <a:r>
              <a:rPr b="1" sz="2400">
                <a:solidFill>
                  <a:srgbClr val="A6AAA8"/>
                </a:solidFill>
              </a:rPr>
              <a:t>III.  Reconsideraciones para el caso español</a:t>
            </a:r>
          </a:p>
        </p:txBody>
      </p:sp>
      <p:sp>
        <p:nvSpPr>
          <p:cNvPr id="743" name="Shape 743"/>
          <p:cNvSpPr/>
          <p:nvPr/>
        </p:nvSpPr>
        <p:spPr>
          <a:xfrm rot="21600000">
            <a:off x="1559104" y="7045893"/>
            <a:ext cx="720608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400">
                <a:solidFill>
                  <a:srgbClr val="00397A"/>
                </a:solidFill>
              </a:defRPr>
            </a:lvl1pPr>
          </a:lstStyle>
          <a:p>
            <a:pPr lvl="0">
              <a:defRPr sz="1800">
                <a:solidFill>
                  <a:srgbClr val="000000"/>
                </a:solidFill>
              </a:defRPr>
            </a:pPr>
            <a:r>
              <a:rPr sz="2400">
                <a:solidFill>
                  <a:srgbClr val="00397A"/>
                </a:solidFill>
              </a:rPr>
              <a:t>Comparación de modelos de desarrollo tecnológico</a:t>
            </a:r>
          </a:p>
        </p:txBody>
      </p:sp>
      <p:sp>
        <p:nvSpPr>
          <p:cNvPr id="744" name="Shape 744"/>
          <p:cNvSpPr/>
          <p:nvPr/>
        </p:nvSpPr>
        <p:spPr>
          <a:xfrm rot="21600000">
            <a:off x="1555145" y="7410828"/>
            <a:ext cx="1060521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400">
                <a:solidFill>
                  <a:srgbClr val="00397A"/>
                </a:solidFill>
              </a:defRPr>
            </a:lvl1pPr>
          </a:lstStyle>
          <a:p>
            <a:pPr lvl="0">
              <a:defRPr sz="1800">
                <a:solidFill>
                  <a:srgbClr val="000000"/>
                </a:solidFill>
              </a:defRPr>
            </a:pPr>
            <a:r>
              <a:rPr sz="2400">
                <a:solidFill>
                  <a:srgbClr val="00397A"/>
                </a:solidFill>
              </a:rPr>
              <a:t>El porqué del éxito y las limitaciones  del modelo tecnológico HEP en Europa</a:t>
            </a:r>
          </a:p>
        </p:txBody>
      </p:sp>
      <p:sp>
        <p:nvSpPr>
          <p:cNvPr id="745" name="Shape 745"/>
          <p:cNvSpPr/>
          <p:nvPr/>
        </p:nvSpPr>
        <p:spPr>
          <a:xfrm rot="21600000">
            <a:off x="1173773" y="6661956"/>
            <a:ext cx="673179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IV. Análisis sobre los resultados tecnológicos</a:t>
            </a:r>
          </a:p>
        </p:txBody>
      </p:sp>
      <p:sp>
        <p:nvSpPr>
          <p:cNvPr id="746" name="Shape 746"/>
          <p:cNvSpPr/>
          <p:nvPr/>
        </p:nvSpPr>
        <p:spPr>
          <a:xfrm rot="21600000">
            <a:off x="1640284" y="3825852"/>
            <a:ext cx="4061461" cy="838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a:defRPr sz="1800">
                <a:solidFill>
                  <a:srgbClr val="000000"/>
                </a:solidFill>
              </a:defRPr>
            </a:pPr>
            <a:r>
              <a:rPr sz="2400">
                <a:solidFill>
                  <a:srgbClr val="A6AAA8"/>
                </a:solidFill>
              </a:rPr>
              <a:t>Iniciadas e impulsadas </a:t>
            </a:r>
            <a:endParaRPr sz="2400">
              <a:solidFill>
                <a:srgbClr val="A6AAA8"/>
              </a:solidFill>
            </a:endParaRPr>
          </a:p>
          <a:p>
            <a:pPr lvl="0" algn="l">
              <a:defRPr sz="1800">
                <a:solidFill>
                  <a:srgbClr val="000000"/>
                </a:solidFill>
              </a:defRPr>
            </a:pPr>
            <a:r>
              <a:rPr sz="2400">
                <a:solidFill>
                  <a:srgbClr val="A6AAA8"/>
                </a:solidFill>
              </a:rPr>
              <a:t>Tecnologías de “ida y vuelta”</a:t>
            </a:r>
          </a:p>
        </p:txBody>
      </p:sp>
      <p:sp>
        <p:nvSpPr>
          <p:cNvPr id="747" name="Shape 747"/>
          <p:cNvSpPr/>
          <p:nvPr/>
        </p:nvSpPr>
        <p:spPr>
          <a:xfrm rot="21600000">
            <a:off x="388490" y="900052"/>
            <a:ext cx="136205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400">
                <a:solidFill>
                  <a:srgbClr val="00397A"/>
                </a:solidFill>
              </a:defRPr>
            </a:lvl1pPr>
          </a:lstStyle>
          <a:p>
            <a:pPr lvl="0">
              <a:defRPr b="0" sz="1800">
                <a:solidFill>
                  <a:srgbClr val="000000"/>
                </a:solidFill>
              </a:defRPr>
            </a:pPr>
            <a:r>
              <a:rPr b="1" sz="3400">
                <a:solidFill>
                  <a:srgbClr val="00397A"/>
                </a:solidFill>
              </a:rPr>
              <a:t>Índice</a:t>
            </a:r>
          </a:p>
        </p:txBody>
      </p:sp>
      <p:sp>
        <p:nvSpPr>
          <p:cNvPr id="748" name="Shape 748"/>
          <p:cNvSpPr/>
          <p:nvPr/>
        </p:nvSpPr>
        <p:spPr>
          <a:xfrm>
            <a:off x="959609" y="6320792"/>
            <a:ext cx="11796284" cy="2868479"/>
          </a:xfrm>
          <a:prstGeom prst="roundRect">
            <a:avLst>
              <a:gd name="adj" fmla="val 11371"/>
            </a:avLst>
          </a:prstGeom>
          <a:gradFill>
            <a:gsLst>
              <a:gs pos="0">
                <a:srgbClr val="00A6AC">
                  <a:alpha val="6244"/>
                </a:srgbClr>
              </a:gs>
              <a:gs pos="100000">
                <a:srgbClr val="005C5F">
                  <a:alpha val="6244"/>
                </a:srgbClr>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Tree>
  </p:cSld>
  <p:clrMapOvr>
    <a:masterClrMapping/>
  </p:clrMapOvr>
  <p:transitio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0" name="Shape 750"/>
          <p:cNvSpPr/>
          <p:nvPr/>
        </p:nvSpPr>
        <p:spPr>
          <a:xfrm rot="21600000">
            <a:off x="301966" y="968950"/>
            <a:ext cx="79474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500">
                <a:solidFill>
                  <a:srgbClr val="00397A"/>
                </a:solidFill>
              </a:defRPr>
            </a:lvl1pPr>
          </a:lstStyle>
          <a:p>
            <a:pPr lvl="0">
              <a:defRPr b="0" sz="1800">
                <a:solidFill>
                  <a:srgbClr val="000000"/>
                </a:solidFill>
              </a:defRPr>
            </a:pPr>
            <a:r>
              <a:rPr b="1" sz="2500">
                <a:solidFill>
                  <a:srgbClr val="00397A"/>
                </a:solidFill>
              </a:rPr>
              <a:t>Comparación de modelos de desarrollo tecnológico</a:t>
            </a:r>
          </a:p>
        </p:txBody>
      </p:sp>
      <p:sp>
        <p:nvSpPr>
          <p:cNvPr id="751" name="Shape 751"/>
          <p:cNvSpPr/>
          <p:nvPr/>
        </p:nvSpPr>
        <p:spPr>
          <a:xfrm rot="21600000">
            <a:off x="294693" y="232677"/>
            <a:ext cx="977201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300">
                <a:solidFill>
                  <a:srgbClr val="00397A"/>
                </a:solidFill>
              </a:defRPr>
            </a:lvl1pPr>
          </a:lstStyle>
          <a:p>
            <a:pPr lvl="0">
              <a:defRPr b="0" sz="1800">
                <a:solidFill>
                  <a:srgbClr val="000000"/>
                </a:solidFill>
              </a:defRPr>
            </a:pPr>
            <a:r>
              <a:rPr b="1" sz="3300">
                <a:solidFill>
                  <a:srgbClr val="00397A"/>
                </a:solidFill>
              </a:rPr>
              <a:t>IV. Análisis sobre los resultados tecnológicos (*)</a:t>
            </a:r>
          </a:p>
        </p:txBody>
      </p:sp>
      <p:sp>
        <p:nvSpPr>
          <p:cNvPr id="752" name="Shape 752"/>
          <p:cNvSpPr/>
          <p:nvPr/>
        </p:nvSpPr>
        <p:spPr>
          <a:xfrm rot="21600000">
            <a:off x="524365" y="2755635"/>
            <a:ext cx="11407539" cy="152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28600" indent="-228600" algn="l">
              <a:buSzPct val="100000"/>
              <a:buChar char="•"/>
              <a:defRPr sz="1800">
                <a:solidFill>
                  <a:srgbClr val="000000"/>
                </a:solidFill>
              </a:defRPr>
            </a:pPr>
            <a:r>
              <a:rPr sz="2300">
                <a:solidFill>
                  <a:srgbClr val="00397A"/>
                </a:solidFill>
              </a:rPr>
              <a:t>Colectivos como el de Astrofísica y Fusión tienen similitudes en retos científicos y tecnológicos. </a:t>
            </a:r>
            <a:endParaRPr sz="2300">
              <a:solidFill>
                <a:srgbClr val="00397A"/>
              </a:solidFill>
            </a:endParaRPr>
          </a:p>
          <a:p>
            <a:pPr lvl="0" marL="228600" indent="-228600" algn="l">
              <a:buSzPct val="100000"/>
              <a:buChar char="•"/>
              <a:defRPr sz="1800">
                <a:solidFill>
                  <a:srgbClr val="000000"/>
                </a:solidFill>
              </a:defRPr>
            </a:pPr>
            <a:r>
              <a:rPr sz="2300">
                <a:solidFill>
                  <a:srgbClr val="00397A"/>
                </a:solidFill>
              </a:rPr>
              <a:t>Iniciativas como ESS o E·XFEL se mueven en otros modelos. </a:t>
            </a:r>
            <a:endParaRPr sz="2300">
              <a:solidFill>
                <a:srgbClr val="00397A"/>
              </a:solidFill>
            </a:endParaRPr>
          </a:p>
          <a:p>
            <a:pPr lvl="0" algn="l">
              <a:defRPr sz="1800">
                <a:solidFill>
                  <a:srgbClr val="000000"/>
                </a:solidFill>
              </a:defRPr>
            </a:pPr>
            <a:r>
              <a:rPr sz="2300">
                <a:solidFill>
                  <a:srgbClr val="00397A"/>
                </a:solidFill>
              </a:rPr>
              <a:t>¿Cuál es su experiencia?   </a:t>
            </a:r>
          </a:p>
        </p:txBody>
      </p:sp>
      <p:grpSp>
        <p:nvGrpSpPr>
          <p:cNvPr id="755" name="Group 755"/>
          <p:cNvGrpSpPr/>
          <p:nvPr/>
        </p:nvGrpSpPr>
        <p:grpSpPr>
          <a:xfrm>
            <a:off x="652922" y="4427629"/>
            <a:ext cx="11698956" cy="2092649"/>
            <a:chOff x="0" y="-1"/>
            <a:chExt cx="11698954" cy="2092648"/>
          </a:xfrm>
        </p:grpSpPr>
        <p:sp>
          <p:nvSpPr>
            <p:cNvPr id="753" name="Shape 753"/>
            <p:cNvSpPr/>
            <p:nvPr/>
          </p:nvSpPr>
          <p:spPr>
            <a:xfrm rot="21600000">
              <a:off x="13543" y="0"/>
              <a:ext cx="11685412" cy="12460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a:defRPr sz="2300">
                  <a:solidFill>
                    <a:srgbClr val="00397A"/>
                  </a:solidFill>
                </a:defRPr>
              </a:lvl1pPr>
            </a:lstStyle>
            <a:p>
              <a:pPr lvl="0">
                <a:defRPr sz="1800">
                  <a:solidFill>
                    <a:srgbClr val="000000"/>
                  </a:solidFill>
                </a:defRPr>
              </a:pPr>
              <a:r>
                <a:rPr sz="2300">
                  <a:solidFill>
                    <a:srgbClr val="00397A"/>
                  </a:solidFill>
                </a:rPr>
                <a:t>La interacción con el sector privado es intenso, constituyen un motor de dinamización del tejido industrial mediante la oferta de grandes retos de ingeniería. Ejemplos: ESA, ITER</a:t>
              </a:r>
            </a:p>
          </p:txBody>
        </p:sp>
        <p:sp>
          <p:nvSpPr>
            <p:cNvPr id="754" name="Shape 754"/>
            <p:cNvSpPr/>
            <p:nvPr/>
          </p:nvSpPr>
          <p:spPr>
            <a:xfrm rot="21600000">
              <a:off x="0" y="1225843"/>
              <a:ext cx="11685411" cy="8668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lvl="0" algn="l">
                <a:defRPr sz="1800">
                  <a:solidFill>
                    <a:srgbClr val="000000"/>
                  </a:solidFill>
                </a:defRPr>
              </a:pPr>
              <a:r>
                <a:rPr sz="2300">
                  <a:solidFill>
                    <a:srgbClr val="00397A"/>
                  </a:solidFill>
                </a:rPr>
                <a:t>Pero el alcance en generación de tecnologías es inferior al de física de partículas.</a:t>
              </a:r>
              <a:r>
                <a:rPr b="1" sz="2300">
                  <a:solidFill>
                    <a:srgbClr val="00397A"/>
                  </a:solidFill>
                </a:rPr>
                <a:t>  </a:t>
              </a:r>
            </a:p>
          </p:txBody>
        </p:sp>
      </p:grpSp>
      <p:grpSp>
        <p:nvGrpSpPr>
          <p:cNvPr id="759" name="Group 759"/>
          <p:cNvGrpSpPr/>
          <p:nvPr/>
        </p:nvGrpSpPr>
        <p:grpSpPr>
          <a:xfrm>
            <a:off x="1049187" y="6201417"/>
            <a:ext cx="11911250" cy="2851936"/>
            <a:chOff x="0" y="-1"/>
            <a:chExt cx="11911248" cy="2851935"/>
          </a:xfrm>
        </p:grpSpPr>
        <p:sp>
          <p:nvSpPr>
            <p:cNvPr id="756" name="Shape 756"/>
            <p:cNvSpPr/>
            <p:nvPr/>
          </p:nvSpPr>
          <p:spPr>
            <a:xfrm rot="21600000">
              <a:off x="0" y="0"/>
              <a:ext cx="11911249" cy="11034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noAutofit/>
            </a:bodyPr>
            <a:lstStyle/>
            <a:p>
              <a:pPr lvl="0" algn="l">
                <a:spcBef>
                  <a:spcPts val="800"/>
                </a:spcBef>
                <a:defRPr sz="1800">
                  <a:solidFill>
                    <a:srgbClr val="000000"/>
                  </a:solidFill>
                </a:defRPr>
              </a:pPr>
              <a:r>
                <a:rPr sz="2300">
                  <a:solidFill>
                    <a:srgbClr val="00397A"/>
                  </a:solidFill>
                </a:rPr>
                <a:t>Ejemplo: </a:t>
              </a:r>
              <a:endParaRPr sz="2300">
                <a:solidFill>
                  <a:srgbClr val="00397A"/>
                </a:solidFill>
              </a:endParaRPr>
            </a:p>
            <a:p>
              <a:pPr lvl="0" algn="l">
                <a:spcBef>
                  <a:spcPts val="800"/>
                </a:spcBef>
                <a:defRPr sz="1800">
                  <a:solidFill>
                    <a:srgbClr val="000000"/>
                  </a:solidFill>
                </a:defRPr>
              </a:pPr>
              <a:r>
                <a:rPr sz="2300">
                  <a:solidFill>
                    <a:srgbClr val="00397A"/>
                  </a:solidFill>
                </a:rPr>
                <a:t>Fusión son usuarios de aceleradores y mantienen necesidades en este campo (IFMIF). </a:t>
              </a:r>
            </a:p>
          </p:txBody>
        </p:sp>
        <p:sp>
          <p:nvSpPr>
            <p:cNvPr id="757" name="Shape 757"/>
            <p:cNvSpPr/>
            <p:nvPr/>
          </p:nvSpPr>
          <p:spPr>
            <a:xfrm rot="21600000">
              <a:off x="0" y="2014804"/>
              <a:ext cx="10860576" cy="8371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a:defRPr sz="2300">
                  <a:solidFill>
                    <a:srgbClr val="00397A"/>
                  </a:solidFill>
                </a:defRPr>
              </a:lvl1pPr>
            </a:lstStyle>
            <a:p>
              <a:pPr lvl="0">
                <a:defRPr sz="1800">
                  <a:solidFill>
                    <a:srgbClr val="000000"/>
                  </a:solidFill>
                </a:defRPr>
              </a:pPr>
              <a:r>
                <a:rPr sz="2300">
                  <a:solidFill>
                    <a:srgbClr val="00397A"/>
                  </a:solidFill>
                </a:rPr>
                <a:t>Pero su desarrollo en tecnología de aceleradores es reducido. Diferente modelo de gestión de la propiedad intelectual. </a:t>
              </a:r>
            </a:p>
          </p:txBody>
        </p:sp>
        <p:sp>
          <p:nvSpPr>
            <p:cNvPr id="758" name="Shape 758"/>
            <p:cNvSpPr/>
            <p:nvPr/>
          </p:nvSpPr>
          <p:spPr>
            <a:xfrm rot="21600000">
              <a:off x="0" y="1159112"/>
              <a:ext cx="11285372" cy="8371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a:defRPr sz="2300">
                  <a:solidFill>
                    <a:srgbClr val="00397A"/>
                  </a:solidFill>
                </a:defRPr>
              </a:lvl1pPr>
            </a:lstStyle>
            <a:p>
              <a:pPr lvl="0">
                <a:defRPr sz="1800">
                  <a:solidFill>
                    <a:srgbClr val="000000"/>
                  </a:solidFill>
                </a:defRPr>
              </a:pPr>
              <a:r>
                <a:rPr sz="2300">
                  <a:solidFill>
                    <a:srgbClr val="00397A"/>
                  </a:solidFill>
                </a:rPr>
                <a:t>E·XFEL ha puesto en desarrollo componentes con las especificaciones más rigurosas a nivel mundial. </a:t>
              </a:r>
            </a:p>
          </p:txBody>
        </p:sp>
      </p:grpSp>
      <p:grpSp>
        <p:nvGrpSpPr>
          <p:cNvPr id="762" name="Group 762"/>
          <p:cNvGrpSpPr/>
          <p:nvPr/>
        </p:nvGrpSpPr>
        <p:grpSpPr>
          <a:xfrm>
            <a:off x="509455" y="1555171"/>
            <a:ext cx="10957398" cy="1014698"/>
            <a:chOff x="11505" y="-9460"/>
            <a:chExt cx="10957397" cy="1014696"/>
          </a:xfrm>
        </p:grpSpPr>
        <p:sp>
          <p:nvSpPr>
            <p:cNvPr id="760" name="Shape 760"/>
            <p:cNvSpPr/>
            <p:nvPr/>
          </p:nvSpPr>
          <p:spPr>
            <a:xfrm rot="21600000">
              <a:off x="205348" y="33620"/>
              <a:ext cx="10178169" cy="9285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b="1" sz="2400">
                  <a:solidFill>
                    <a:srgbClr val="00397A"/>
                  </a:solidFill>
                </a:defRPr>
              </a:lvl1pPr>
            </a:lstStyle>
            <a:p>
              <a:pPr lvl="0">
                <a:defRPr b="0" sz="1800">
                  <a:solidFill>
                    <a:srgbClr val="000000"/>
                  </a:solidFill>
                </a:defRPr>
              </a:pPr>
              <a:r>
                <a:rPr b="1" sz="2400">
                  <a:solidFill>
                    <a:srgbClr val="00397A"/>
                  </a:solidFill>
                </a:rPr>
                <a:t>1. El modelo de desarrollo tecnológico en física de partículas frente a otras ciencias básicas en Europa</a:t>
              </a:r>
            </a:p>
          </p:txBody>
        </p:sp>
        <p:sp>
          <p:nvSpPr>
            <p:cNvPr id="761" name="Shape 761"/>
            <p:cNvSpPr/>
            <p:nvPr/>
          </p:nvSpPr>
          <p:spPr>
            <a:xfrm>
              <a:off x="11505" y="-9461"/>
              <a:ext cx="10957398" cy="1014697"/>
            </a:xfrm>
            <a:prstGeom prst="roundRect">
              <a:avLst>
                <a:gd name="adj" fmla="val 15274"/>
              </a:avLst>
            </a:prstGeom>
            <a:gradFill flip="none" rotWithShape="1">
              <a:gsLst>
                <a:gs pos="0">
                  <a:srgbClr val="00A6AC">
                    <a:alpha val="6244"/>
                  </a:srgbClr>
                </a:gs>
                <a:gs pos="100000">
                  <a:srgbClr val="005C5F">
                    <a:alpha val="6244"/>
                  </a:srgb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0" tIns="0" rIns="0" bIns="0" numCol="1" anchor="ctr">
              <a:noAutofit/>
            </a:bodyPr>
            <a:lstStyle/>
            <a:p>
              <a:pPr lvl="0">
                <a:defRPr sz="2400">
                  <a:effectLst>
                    <a:outerShdw sx="100000" sy="100000" kx="0" ky="0" algn="b" rotWithShape="0" blurRad="25400" dist="23998" dir="2700000">
                      <a:srgbClr val="000000">
                        <a:alpha val="31034"/>
                      </a:srgbClr>
                    </a:outerShdw>
                  </a:effectLst>
                </a:defRPr>
              </a:pPr>
            </a:p>
          </p:txBody>
        </p:sp>
      </p:grpSp>
      <p:sp>
        <p:nvSpPr>
          <p:cNvPr id="763" name="Shape 763"/>
          <p:cNvSpPr/>
          <p:nvPr/>
        </p:nvSpPr>
        <p:spPr>
          <a:xfrm>
            <a:off x="2145475" y="9302861"/>
            <a:ext cx="7947467" cy="35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700">
                <a:solidFill>
                  <a:srgbClr val="5747C1"/>
                </a:solidFill>
              </a:defRPr>
            </a:lvl1pPr>
          </a:lstStyle>
          <a:p>
            <a:pPr lvl="0">
              <a:defRPr b="0" i="0" sz="1800">
                <a:solidFill>
                  <a:srgbClr val="000000"/>
                </a:solidFill>
              </a:defRPr>
            </a:pPr>
            <a:r>
              <a:rPr b="1" i="1" sz="1700">
                <a:solidFill>
                  <a:srgbClr val="5747C1"/>
                </a:solidFill>
              </a:rPr>
              <a:t>(*) Desde un punto de vista cualitativo y basado en experiencia particular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752">
                                            <p:bg/>
                                          </p:spTgt>
                                        </p:tgtEl>
                                        <p:attrNameLst>
                                          <p:attrName>style.visibility</p:attrName>
                                        </p:attrNameLst>
                                      </p:cBhvr>
                                      <p:to>
                                        <p:strVal val="visible"/>
                                      </p:to>
                                    </p:set>
                                  </p:childTnLst>
                                </p:cTn>
                              </p:par>
                              <p:par>
                                <p:cTn id="11" presetClass="entr" presetSubtype="0" presetID="1" grpId="2" fill="hold">
                                  <p:stCondLst>
                                    <p:cond delay="0"/>
                                  </p:stCondLst>
                                  <p:iterate type="el" backwards="0">
                                    <p:tmAbs val="0"/>
                                  </p:iterate>
                                  <p:childTnLst>
                                    <p:set>
                                      <p:cBhvr>
                                        <p:cTn id="12" fill="hold"/>
                                        <p:tgtEl>
                                          <p:spTgt spid="75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2" fill="hold">
                                  <p:stCondLst>
                                    <p:cond delay="0"/>
                                  </p:stCondLst>
                                  <p:iterate type="el" backwards="0">
                                    <p:tmAbs val="0"/>
                                  </p:iterate>
                                  <p:childTnLst>
                                    <p:set>
                                      <p:cBhvr>
                                        <p:cTn id="16" fill="hold"/>
                                        <p:tgtEl>
                                          <p:spTgt spid="75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2" fill="hold">
                                  <p:stCondLst>
                                    <p:cond delay="0"/>
                                  </p:stCondLst>
                                  <p:iterate type="el" backwards="0">
                                    <p:tmAbs val="0"/>
                                  </p:iterate>
                                  <p:childTnLst>
                                    <p:set>
                                      <p:cBhvr>
                                        <p:cTn id="20" fill="hold"/>
                                        <p:tgtEl>
                                          <p:spTgt spid="75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3" fill="hold">
                                  <p:stCondLst>
                                    <p:cond delay="0"/>
                                  </p:stCondLst>
                                  <p:iterate type="el" backwards="0">
                                    <p:tmAbs val="0"/>
                                  </p:iterate>
                                  <p:childTnLst>
                                    <p:set>
                                      <p:cBhvr>
                                        <p:cTn id="24" fill="hold"/>
                                        <p:tgtEl>
                                          <p:spTgt spid="7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4" fill="hold">
                                  <p:stCondLst>
                                    <p:cond delay="0"/>
                                  </p:stCondLst>
                                  <p:iterate type="el" backwards="0">
                                    <p:tmAbs val="0"/>
                                  </p:iterate>
                                  <p:childTnLst>
                                    <p:set>
                                      <p:cBhvr>
                                        <p:cTn id="28" fill="hold"/>
                                        <p:tgtEl>
                                          <p:spTgt spid="7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5" grpId="3"/>
      <p:bldP build="p" bldLvl="5" animBg="1" rev="0" advAuto="0" spid="752" grpId="2"/>
      <p:bldP build="whole" bldLvl="1" animBg="1" rev="0" advAuto="0" spid="762" grpId="1"/>
      <p:bldP build="whole" bldLvl="1" animBg="1" rev="0" advAuto="0" spid="759" grpId="4"/>
    </p:bldLst>
  </p:timing>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5" name="Shape 765"/>
          <p:cNvSpPr/>
          <p:nvPr/>
        </p:nvSpPr>
        <p:spPr>
          <a:xfrm rot="21600000">
            <a:off x="294693" y="232677"/>
            <a:ext cx="921335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300">
                <a:solidFill>
                  <a:srgbClr val="00397A"/>
                </a:solidFill>
              </a:defRPr>
            </a:lvl1pPr>
          </a:lstStyle>
          <a:p>
            <a:pPr lvl="0">
              <a:defRPr b="0" sz="1800">
                <a:solidFill>
                  <a:srgbClr val="000000"/>
                </a:solidFill>
              </a:defRPr>
            </a:pPr>
            <a:r>
              <a:rPr b="1" sz="3300">
                <a:solidFill>
                  <a:srgbClr val="00397A"/>
                </a:solidFill>
              </a:rPr>
              <a:t>IV. Análisis sobre los resultados tecnológicos</a:t>
            </a:r>
          </a:p>
        </p:txBody>
      </p:sp>
      <p:sp>
        <p:nvSpPr>
          <p:cNvPr id="766" name="Shape 766"/>
          <p:cNvSpPr/>
          <p:nvPr/>
        </p:nvSpPr>
        <p:spPr>
          <a:xfrm>
            <a:off x="1442060" y="3756943"/>
            <a:ext cx="10624091" cy="4902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228600" indent="-228600" algn="l">
              <a:spcBef>
                <a:spcPts val="700"/>
              </a:spcBef>
              <a:buSzPct val="100000"/>
              <a:buChar char="•"/>
              <a:defRPr sz="1800">
                <a:solidFill>
                  <a:srgbClr val="000000"/>
                </a:solidFill>
              </a:defRPr>
            </a:pPr>
            <a:r>
              <a:rPr sz="2100">
                <a:solidFill>
                  <a:srgbClr val="00397A"/>
                </a:solidFill>
              </a:rPr>
              <a:t>The </a:t>
            </a:r>
            <a:r>
              <a:rPr b="1" sz="2100">
                <a:solidFill>
                  <a:srgbClr val="00397A"/>
                </a:solidFill>
              </a:rPr>
              <a:t>capacity to set up strong control and oversight of its partners</a:t>
            </a:r>
            <a:r>
              <a:rPr sz="2100">
                <a:solidFill>
                  <a:srgbClr val="00397A"/>
                </a:solidFill>
              </a:rPr>
              <a:t>. Because CERN ‘s budget is provided by cash contributions from its Member States, it is free to specify the degree of control it wishes in its call for tenders, which may not be the case for projects based on in- kind contributions; </a:t>
            </a:r>
            <a:endParaRPr sz="2100">
              <a:solidFill>
                <a:srgbClr val="00397A"/>
              </a:solidFill>
            </a:endParaRPr>
          </a:p>
          <a:p>
            <a:pPr lvl="0" marL="228600" indent="-228600" algn="l">
              <a:spcBef>
                <a:spcPts val="700"/>
              </a:spcBef>
              <a:buSzPct val="100000"/>
              <a:buChar char="•"/>
              <a:defRPr sz="1800">
                <a:solidFill>
                  <a:srgbClr val="000000"/>
                </a:solidFill>
              </a:defRPr>
            </a:pPr>
            <a:r>
              <a:rPr sz="2100">
                <a:solidFill>
                  <a:srgbClr val="00397A"/>
                </a:solidFill>
              </a:rPr>
              <a:t>The </a:t>
            </a:r>
            <a:r>
              <a:rPr b="1" sz="2100">
                <a:solidFill>
                  <a:srgbClr val="00397A"/>
                </a:solidFill>
              </a:rPr>
              <a:t>capacity to call for external expertise and contribution from affiliated and associated research institutions when in-house knowledge and experience is insufficient</a:t>
            </a:r>
            <a:r>
              <a:rPr sz="2100">
                <a:solidFill>
                  <a:srgbClr val="00397A"/>
                </a:solidFill>
              </a:rPr>
              <a:t> (CERN is one of the central node of the research community and organisations in physics); </a:t>
            </a:r>
            <a:endParaRPr sz="2100">
              <a:solidFill>
                <a:srgbClr val="00397A"/>
              </a:solidFill>
            </a:endParaRPr>
          </a:p>
          <a:p>
            <a:pPr lvl="0" marL="228600" indent="-228600" algn="l">
              <a:spcBef>
                <a:spcPts val="700"/>
              </a:spcBef>
              <a:buSzPct val="100000"/>
              <a:buChar char="•"/>
              <a:defRPr sz="1800">
                <a:solidFill>
                  <a:srgbClr val="000000"/>
                </a:solidFill>
              </a:defRPr>
            </a:pPr>
            <a:r>
              <a:rPr sz="2100">
                <a:solidFill>
                  <a:srgbClr val="00397A"/>
                </a:solidFill>
              </a:rPr>
              <a:t>Close collaboration with a network of trusted industrial contractors; </a:t>
            </a:r>
            <a:endParaRPr sz="2100">
              <a:solidFill>
                <a:srgbClr val="00397A"/>
              </a:solidFill>
            </a:endParaRPr>
          </a:p>
          <a:p>
            <a:pPr lvl="0" marL="228600" indent="-228600" algn="l">
              <a:spcBef>
                <a:spcPts val="700"/>
              </a:spcBef>
              <a:buSzPct val="100000"/>
              <a:buChar char="•"/>
              <a:defRPr sz="1800">
                <a:solidFill>
                  <a:srgbClr val="000000"/>
                </a:solidFill>
              </a:defRPr>
            </a:pPr>
            <a:r>
              <a:rPr sz="2100">
                <a:solidFill>
                  <a:srgbClr val="00397A"/>
                </a:solidFill>
              </a:rPr>
              <a:t>The </a:t>
            </a:r>
            <a:r>
              <a:rPr b="1" sz="2100">
                <a:solidFill>
                  <a:srgbClr val="00397A"/>
                </a:solidFill>
              </a:rPr>
              <a:t>capacity to maintain internal efforts in a broad range of technologies besides carrying out theoretical research projects</a:t>
            </a:r>
            <a:r>
              <a:rPr sz="2100">
                <a:solidFill>
                  <a:srgbClr val="00397A"/>
                </a:solidFill>
              </a:rPr>
              <a:t>, which may be called for when technological challenges emerge. </a:t>
            </a:r>
            <a:endParaRPr sz="2100">
              <a:solidFill>
                <a:srgbClr val="00397A"/>
              </a:solidFill>
            </a:endParaRPr>
          </a:p>
          <a:p>
            <a:pPr lvl="0" algn="l">
              <a:defRPr sz="1800">
                <a:solidFill>
                  <a:srgbClr val="000000"/>
                </a:solidFill>
              </a:defRPr>
            </a:pPr>
            <a:endParaRPr sz="2100">
              <a:solidFill>
                <a:srgbClr val="00397A"/>
              </a:solidFill>
            </a:endParaRPr>
          </a:p>
        </p:txBody>
      </p:sp>
      <p:sp>
        <p:nvSpPr>
          <p:cNvPr id="767" name="Shape 767"/>
          <p:cNvSpPr/>
          <p:nvPr/>
        </p:nvSpPr>
        <p:spPr>
          <a:xfrm>
            <a:off x="7375362" y="8708725"/>
            <a:ext cx="5515278"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solidFill>
                  <a:srgbClr val="000000"/>
                </a:solidFill>
              </a:defRPr>
            </a:pPr>
            <a:r>
              <a:rPr i="1" sz="1500">
                <a:solidFill>
                  <a:srgbClr val="5747C1"/>
                </a:solidFill>
              </a:rPr>
              <a:t>Report on The Impacts of Large Research Infrastructures on Economic Innovation and on Society: Case studies at CERN.</a:t>
            </a:r>
            <a:endParaRPr i="1" sz="1500">
              <a:solidFill>
                <a:srgbClr val="5747C1"/>
              </a:solidFill>
            </a:endParaRPr>
          </a:p>
          <a:p>
            <a:pPr lvl="0" algn="l">
              <a:defRPr sz="1800">
                <a:solidFill>
                  <a:srgbClr val="000000"/>
                </a:solidFill>
              </a:defRPr>
            </a:pPr>
            <a:r>
              <a:rPr i="1" sz="1500">
                <a:solidFill>
                  <a:srgbClr val="5747C1"/>
                </a:solidFill>
              </a:rPr>
              <a:t> 30th GSF meeting – Room document. </a:t>
            </a:r>
            <a:endParaRPr i="1" sz="1500">
              <a:solidFill>
                <a:srgbClr val="5747C1"/>
              </a:solidFill>
            </a:endParaRPr>
          </a:p>
          <a:p>
            <a:pPr lvl="0" algn="l">
              <a:defRPr sz="1800">
                <a:solidFill>
                  <a:srgbClr val="000000"/>
                </a:solidFill>
              </a:defRPr>
            </a:pPr>
            <a:r>
              <a:rPr i="1" sz="1500">
                <a:solidFill>
                  <a:srgbClr val="5747C1"/>
                </a:solidFill>
              </a:rPr>
              <a:t>OECD Global Science Forum. 2014</a:t>
            </a:r>
            <a:endParaRPr i="1" sz="1500">
              <a:solidFill>
                <a:srgbClr val="5747C1"/>
              </a:solidFill>
            </a:endParaRPr>
          </a:p>
        </p:txBody>
      </p:sp>
      <p:grpSp>
        <p:nvGrpSpPr>
          <p:cNvPr id="770" name="Group 770"/>
          <p:cNvGrpSpPr/>
          <p:nvPr/>
        </p:nvGrpSpPr>
        <p:grpSpPr>
          <a:xfrm>
            <a:off x="377183" y="1384323"/>
            <a:ext cx="10957398" cy="1044413"/>
            <a:chOff x="-184266" y="-1403"/>
            <a:chExt cx="10957397" cy="1044411"/>
          </a:xfrm>
        </p:grpSpPr>
        <p:sp>
          <p:nvSpPr>
            <p:cNvPr id="768" name="Shape 768"/>
            <p:cNvSpPr/>
            <p:nvPr/>
          </p:nvSpPr>
          <p:spPr>
            <a:xfrm rot="21600000">
              <a:off x="205348" y="131506"/>
              <a:ext cx="10178169" cy="778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b="1" sz="2400">
                  <a:solidFill>
                    <a:srgbClr val="00397A"/>
                  </a:solidFill>
                </a:defRPr>
              </a:lvl1pPr>
            </a:lstStyle>
            <a:p>
              <a:pPr lvl="0">
                <a:defRPr b="0" sz="1800">
                  <a:solidFill>
                    <a:srgbClr val="000000"/>
                  </a:solidFill>
                </a:defRPr>
              </a:pPr>
              <a:r>
                <a:rPr b="1" sz="2400">
                  <a:solidFill>
                    <a:srgbClr val="00397A"/>
                  </a:solidFill>
                </a:rPr>
                <a:t>1. El modelo de desarrollo tecnológico en física de partículas frente a otras ciencias básicas en Europa</a:t>
              </a:r>
            </a:p>
          </p:txBody>
        </p:sp>
        <p:sp>
          <p:nvSpPr>
            <p:cNvPr id="769" name="Shape 769"/>
            <p:cNvSpPr/>
            <p:nvPr/>
          </p:nvSpPr>
          <p:spPr>
            <a:xfrm>
              <a:off x="-184267" y="-1404"/>
              <a:ext cx="10957398" cy="1044413"/>
            </a:xfrm>
            <a:prstGeom prst="roundRect">
              <a:avLst>
                <a:gd name="adj" fmla="val 14839"/>
              </a:avLst>
            </a:prstGeom>
            <a:gradFill flip="none" rotWithShape="1">
              <a:gsLst>
                <a:gs pos="0">
                  <a:srgbClr val="00A6AC">
                    <a:alpha val="6244"/>
                  </a:srgbClr>
                </a:gs>
                <a:gs pos="100000">
                  <a:srgbClr val="005C5F">
                    <a:alpha val="6244"/>
                  </a:srgb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0" tIns="0" rIns="0" bIns="0" numCol="1" anchor="ctr">
              <a:noAutofit/>
            </a:bodyPr>
            <a:lstStyle/>
            <a:p>
              <a:pPr lvl="0">
                <a:defRPr sz="2400">
                  <a:effectLst>
                    <a:outerShdw sx="100000" sy="100000" kx="0" ky="0" algn="b" rotWithShape="0" blurRad="25400" dist="23998" dir="2700000">
                      <a:srgbClr val="000000">
                        <a:alpha val="31034"/>
                      </a:srgbClr>
                    </a:outerShdw>
                  </a:effectLst>
                </a:defRPr>
              </a:pPr>
            </a:p>
          </p:txBody>
        </p:sp>
      </p:grpSp>
      <p:sp>
        <p:nvSpPr>
          <p:cNvPr id="771" name="Shape 771"/>
          <p:cNvSpPr/>
          <p:nvPr/>
        </p:nvSpPr>
        <p:spPr>
          <a:xfrm rot="21600000">
            <a:off x="587884" y="2458458"/>
            <a:ext cx="658925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500">
                <a:solidFill>
                  <a:srgbClr val="00397A"/>
                </a:solidFill>
              </a:defRPr>
            </a:lvl1pPr>
          </a:lstStyle>
          <a:p>
            <a:pPr lvl="0">
              <a:defRPr b="0" sz="1800">
                <a:solidFill>
                  <a:srgbClr val="000000"/>
                </a:solidFill>
              </a:defRPr>
            </a:pPr>
            <a:r>
              <a:rPr b="1" sz="2500">
                <a:solidFill>
                  <a:srgbClr val="00397A"/>
                </a:solidFill>
              </a:rPr>
              <a:t>Causas para un mayor retorno tecnológico</a:t>
            </a:r>
          </a:p>
        </p:txBody>
      </p:sp>
      <p:sp>
        <p:nvSpPr>
          <p:cNvPr id="772" name="Shape 772"/>
          <p:cNvSpPr/>
          <p:nvPr/>
        </p:nvSpPr>
        <p:spPr>
          <a:xfrm>
            <a:off x="1174208" y="2970781"/>
            <a:ext cx="9029199"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700"/>
              </a:spcBef>
              <a:defRPr sz="1800">
                <a:solidFill>
                  <a:srgbClr val="000000"/>
                </a:solidFill>
              </a:defRPr>
            </a:pPr>
            <a:r>
              <a:rPr sz="2100">
                <a:solidFill>
                  <a:srgbClr val="00397A"/>
                </a:solidFill>
              </a:rPr>
              <a:t>CERN-&gt; </a:t>
            </a:r>
            <a:r>
              <a:rPr sz="2100">
                <a:solidFill>
                  <a:srgbClr val="00397A"/>
                </a:solidFill>
              </a:rPr>
              <a:t>Internal development of these challenging new technological components requires a number of features: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6" grpId="1"/>
    </p:bldLst>
  </p:timing>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4" name="Shape 774"/>
          <p:cNvSpPr/>
          <p:nvPr/>
        </p:nvSpPr>
        <p:spPr>
          <a:xfrm rot="21600000">
            <a:off x="294693" y="232677"/>
            <a:ext cx="921335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300">
                <a:solidFill>
                  <a:srgbClr val="00397A"/>
                </a:solidFill>
              </a:defRPr>
            </a:lvl1pPr>
          </a:lstStyle>
          <a:p>
            <a:pPr lvl="0">
              <a:defRPr b="0" sz="1800">
                <a:solidFill>
                  <a:srgbClr val="000000"/>
                </a:solidFill>
              </a:defRPr>
            </a:pPr>
            <a:r>
              <a:rPr b="1" sz="3300">
                <a:solidFill>
                  <a:srgbClr val="00397A"/>
                </a:solidFill>
              </a:rPr>
              <a:t>IV. Análisis sobre los resultados tecnológicos</a:t>
            </a:r>
          </a:p>
        </p:txBody>
      </p:sp>
      <p:sp>
        <p:nvSpPr>
          <p:cNvPr id="775" name="Shape 775"/>
          <p:cNvSpPr/>
          <p:nvPr/>
        </p:nvSpPr>
        <p:spPr>
          <a:xfrm rot="21600000">
            <a:off x="1274867" y="4214740"/>
            <a:ext cx="10957398" cy="368302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834813" indent="-564726" algn="l">
              <a:spcBef>
                <a:spcPts val="500"/>
              </a:spcBef>
              <a:buSzPct val="100000"/>
              <a:buChar char="•"/>
              <a:defRPr sz="1800">
                <a:solidFill>
                  <a:srgbClr val="000000"/>
                </a:solidFill>
              </a:defRPr>
            </a:pPr>
            <a:r>
              <a:rPr sz="2300">
                <a:solidFill>
                  <a:srgbClr val="00397A"/>
                </a:solidFill>
              </a:rPr>
              <a:t>Tener una </a:t>
            </a:r>
            <a:r>
              <a:rPr b="1" sz="2300">
                <a:solidFill>
                  <a:srgbClr val="00397A"/>
                </a:solidFill>
              </a:rPr>
              <a:t>dimensión suficiente</a:t>
            </a:r>
            <a:r>
              <a:rPr sz="2300">
                <a:solidFill>
                  <a:srgbClr val="00397A"/>
                </a:solidFill>
              </a:rPr>
              <a:t> para acometer retos técnicos.</a:t>
            </a:r>
            <a:endParaRPr sz="2300">
              <a:solidFill>
                <a:srgbClr val="00397A"/>
              </a:solidFill>
            </a:endParaRPr>
          </a:p>
          <a:p>
            <a:pPr lvl="0" marL="834813" indent="-564726" algn="l">
              <a:spcBef>
                <a:spcPts val="500"/>
              </a:spcBef>
              <a:buSzPct val="100000"/>
              <a:buChar char="•"/>
              <a:defRPr sz="1800">
                <a:solidFill>
                  <a:srgbClr val="000000"/>
                </a:solidFill>
              </a:defRPr>
            </a:pPr>
            <a:r>
              <a:rPr sz="2300">
                <a:solidFill>
                  <a:srgbClr val="00397A"/>
                </a:solidFill>
              </a:rPr>
              <a:t>Poder haber creado una </a:t>
            </a:r>
            <a:r>
              <a:rPr b="1" sz="2300">
                <a:solidFill>
                  <a:srgbClr val="00397A"/>
                </a:solidFill>
              </a:rPr>
              <a:t>expertise interna</a:t>
            </a:r>
            <a:r>
              <a:rPr sz="2300">
                <a:solidFill>
                  <a:srgbClr val="00397A"/>
                </a:solidFill>
              </a:rPr>
              <a:t>.</a:t>
            </a:r>
            <a:endParaRPr sz="2300">
              <a:solidFill>
                <a:srgbClr val="00397A"/>
              </a:solidFill>
            </a:endParaRPr>
          </a:p>
          <a:p>
            <a:pPr lvl="0" marL="834813" indent="-564726" algn="l">
              <a:spcBef>
                <a:spcPts val="500"/>
              </a:spcBef>
              <a:buSzPct val="100000"/>
              <a:buChar char="•"/>
              <a:defRPr sz="1800">
                <a:solidFill>
                  <a:srgbClr val="000000"/>
                </a:solidFill>
              </a:defRPr>
            </a:pPr>
            <a:r>
              <a:rPr sz="2300">
                <a:solidFill>
                  <a:srgbClr val="00397A"/>
                </a:solidFill>
              </a:rPr>
              <a:t>La capacidad de mantener recursos dedicados a </a:t>
            </a:r>
            <a:r>
              <a:rPr b="1" sz="2300">
                <a:solidFill>
                  <a:srgbClr val="00397A"/>
                </a:solidFill>
              </a:rPr>
              <a:t>planes tecnológicos a largo plazo laterales</a:t>
            </a:r>
            <a:r>
              <a:rPr sz="2300">
                <a:solidFill>
                  <a:srgbClr val="00397A"/>
                </a:solidFill>
              </a:rPr>
              <a:t> a su carga principal de trabajo </a:t>
            </a:r>
            <a:endParaRPr sz="2300">
              <a:solidFill>
                <a:srgbClr val="00397A"/>
              </a:solidFill>
            </a:endParaRPr>
          </a:p>
          <a:p>
            <a:pPr lvl="0" marL="834813" indent="-564726" algn="l">
              <a:spcBef>
                <a:spcPts val="500"/>
              </a:spcBef>
              <a:buSzPct val="100000"/>
              <a:buChar char="•"/>
              <a:defRPr sz="1800">
                <a:solidFill>
                  <a:srgbClr val="000000"/>
                </a:solidFill>
              </a:defRPr>
            </a:pPr>
            <a:r>
              <a:rPr sz="2300">
                <a:solidFill>
                  <a:srgbClr val="00397A"/>
                </a:solidFill>
              </a:rPr>
              <a:t>Su </a:t>
            </a:r>
            <a:r>
              <a:rPr b="1" sz="2300">
                <a:solidFill>
                  <a:srgbClr val="00397A"/>
                </a:solidFill>
              </a:rPr>
              <a:t>muy buena gestión, vertical, no basadas en IKC</a:t>
            </a:r>
            <a:r>
              <a:rPr sz="2300">
                <a:solidFill>
                  <a:srgbClr val="00397A"/>
                </a:solidFill>
              </a:rPr>
              <a:t>, con capacidad de establecer un control en las actividades de los centros.   </a:t>
            </a:r>
            <a:endParaRPr sz="2300">
              <a:solidFill>
                <a:srgbClr val="00397A"/>
              </a:solidFill>
            </a:endParaRPr>
          </a:p>
          <a:p>
            <a:pPr lvl="0" marL="859366" indent="-589279" algn="l">
              <a:spcBef>
                <a:spcPts val="700"/>
              </a:spcBef>
              <a:buSzPct val="100000"/>
              <a:buChar char="•"/>
              <a:defRPr sz="1800">
                <a:solidFill>
                  <a:srgbClr val="000000"/>
                </a:solidFill>
              </a:defRPr>
            </a:pPr>
            <a:r>
              <a:rPr sz="2400">
                <a:solidFill>
                  <a:srgbClr val="00397A"/>
                </a:solidFill>
              </a:rPr>
              <a:t>El magnífico funcionamiento de la </a:t>
            </a:r>
            <a:r>
              <a:rPr b="1" sz="2400">
                <a:solidFill>
                  <a:srgbClr val="00397A"/>
                </a:solidFill>
              </a:rPr>
              <a:t>red de colaboración a nivel europeo</a:t>
            </a:r>
            <a:r>
              <a:rPr sz="2400">
                <a:solidFill>
                  <a:srgbClr val="00397A"/>
                </a:solidFill>
              </a:rPr>
              <a:t>. Basada en estos programas, la red puede crear know-how. </a:t>
            </a:r>
            <a:endParaRPr sz="2400">
              <a:solidFill>
                <a:srgbClr val="00397A"/>
              </a:solidFill>
            </a:endParaRPr>
          </a:p>
        </p:txBody>
      </p:sp>
      <p:sp>
        <p:nvSpPr>
          <p:cNvPr id="776" name="Shape 776"/>
          <p:cNvSpPr/>
          <p:nvPr/>
        </p:nvSpPr>
        <p:spPr>
          <a:xfrm rot="21600000">
            <a:off x="1023701" y="2534333"/>
            <a:ext cx="10957398" cy="15748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solidFill>
                  <a:srgbClr val="000000"/>
                </a:solidFill>
              </a:defRPr>
            </a:pPr>
            <a:r>
              <a:rPr sz="2400">
                <a:solidFill>
                  <a:srgbClr val="00397A"/>
                </a:solidFill>
              </a:rPr>
              <a:t>La capacidad de desarrollar tecnología demostrada por el colectivo de física de partículas (al menos una parte de él) está ligada a </a:t>
            </a:r>
            <a:r>
              <a:rPr b="1" sz="2400">
                <a:solidFill>
                  <a:srgbClr val="00397A"/>
                </a:solidFill>
              </a:rPr>
              <a:t>la existencia de una comunidad de centros de investigación alrededor de un gran nodo con capacidades propias y un programa tecnológico</a:t>
            </a:r>
            <a:r>
              <a:rPr sz="2400">
                <a:solidFill>
                  <a:srgbClr val="00397A"/>
                </a:solidFill>
              </a:rPr>
              <a:t>. Esto ha permitido:</a:t>
            </a:r>
          </a:p>
        </p:txBody>
      </p:sp>
      <p:sp>
        <p:nvSpPr>
          <p:cNvPr id="777" name="Shape 777"/>
          <p:cNvSpPr/>
          <p:nvPr/>
        </p:nvSpPr>
        <p:spPr>
          <a:xfrm rot="21600000">
            <a:off x="341696" y="830300"/>
            <a:ext cx="79474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500">
                <a:solidFill>
                  <a:srgbClr val="00397A"/>
                </a:solidFill>
              </a:defRPr>
            </a:lvl1pPr>
          </a:lstStyle>
          <a:p>
            <a:pPr lvl="0">
              <a:defRPr b="0" sz="1800">
                <a:solidFill>
                  <a:srgbClr val="000000"/>
                </a:solidFill>
              </a:defRPr>
            </a:pPr>
            <a:r>
              <a:rPr b="1" sz="2500">
                <a:solidFill>
                  <a:srgbClr val="00397A"/>
                </a:solidFill>
              </a:rPr>
              <a:t>Comparación de modelos de desarrollo tecnológico</a:t>
            </a:r>
          </a:p>
        </p:txBody>
      </p:sp>
      <p:grpSp>
        <p:nvGrpSpPr>
          <p:cNvPr id="780" name="Group 780"/>
          <p:cNvGrpSpPr/>
          <p:nvPr/>
        </p:nvGrpSpPr>
        <p:grpSpPr>
          <a:xfrm>
            <a:off x="377183" y="1384323"/>
            <a:ext cx="10957398" cy="1044413"/>
            <a:chOff x="-184266" y="-1403"/>
            <a:chExt cx="10957397" cy="1044411"/>
          </a:xfrm>
        </p:grpSpPr>
        <p:sp>
          <p:nvSpPr>
            <p:cNvPr id="778" name="Shape 778"/>
            <p:cNvSpPr/>
            <p:nvPr/>
          </p:nvSpPr>
          <p:spPr>
            <a:xfrm rot="21600000">
              <a:off x="205348" y="131506"/>
              <a:ext cx="10178169" cy="778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b="1" sz="2400">
                  <a:solidFill>
                    <a:srgbClr val="00397A"/>
                  </a:solidFill>
                </a:defRPr>
              </a:lvl1pPr>
            </a:lstStyle>
            <a:p>
              <a:pPr lvl="0">
                <a:defRPr b="0" sz="1800">
                  <a:solidFill>
                    <a:srgbClr val="000000"/>
                  </a:solidFill>
                </a:defRPr>
              </a:pPr>
              <a:r>
                <a:rPr b="1" sz="2400">
                  <a:solidFill>
                    <a:srgbClr val="00397A"/>
                  </a:solidFill>
                </a:rPr>
                <a:t>1. El modelo de desarrollo tecnológico en física de partículas frente a otras ciencias básicas en Europa</a:t>
              </a:r>
            </a:p>
          </p:txBody>
        </p:sp>
        <p:sp>
          <p:nvSpPr>
            <p:cNvPr id="779" name="Shape 779"/>
            <p:cNvSpPr/>
            <p:nvPr/>
          </p:nvSpPr>
          <p:spPr>
            <a:xfrm>
              <a:off x="-184267" y="-1404"/>
              <a:ext cx="10957398" cy="1044413"/>
            </a:xfrm>
            <a:prstGeom prst="roundRect">
              <a:avLst>
                <a:gd name="adj" fmla="val 14839"/>
              </a:avLst>
            </a:prstGeom>
            <a:gradFill flip="none" rotWithShape="1">
              <a:gsLst>
                <a:gs pos="0">
                  <a:srgbClr val="00A6AC">
                    <a:alpha val="6244"/>
                  </a:srgbClr>
                </a:gs>
                <a:gs pos="100000">
                  <a:srgbClr val="005C5F">
                    <a:alpha val="6244"/>
                  </a:srgb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0" tIns="0" rIns="0" bIns="0" numCol="1" anchor="ctr">
              <a:noAutofit/>
            </a:bodyPr>
            <a:lstStyle/>
            <a:p>
              <a:pPr lvl="0">
                <a:defRPr sz="2400">
                  <a:effectLst>
                    <a:outerShdw sx="100000" sy="100000" kx="0" ky="0" algn="b" rotWithShape="0" blurRad="25400" dist="23998" dir="2700000">
                      <a:srgbClr val="000000">
                        <a:alpha val="31034"/>
                      </a:srgbClr>
                    </a:outerShdw>
                  </a:effectLst>
                </a:defRPr>
              </a:pP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75">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7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7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77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77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77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775">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75" grpId="1"/>
    </p:bldLst>
  </p:timing>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2" name="Shape 782"/>
          <p:cNvSpPr/>
          <p:nvPr/>
        </p:nvSpPr>
        <p:spPr>
          <a:xfrm rot="21600000">
            <a:off x="294693" y="232677"/>
            <a:ext cx="921335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300">
                <a:solidFill>
                  <a:srgbClr val="00397A"/>
                </a:solidFill>
              </a:defRPr>
            </a:lvl1pPr>
          </a:lstStyle>
          <a:p>
            <a:pPr lvl="0">
              <a:defRPr b="0" sz="1800">
                <a:solidFill>
                  <a:srgbClr val="000000"/>
                </a:solidFill>
              </a:defRPr>
            </a:pPr>
            <a:r>
              <a:rPr b="1" sz="3300">
                <a:solidFill>
                  <a:srgbClr val="00397A"/>
                </a:solidFill>
              </a:rPr>
              <a:t>IV. Análisis sobre los resultados tecnológicos</a:t>
            </a:r>
          </a:p>
        </p:txBody>
      </p:sp>
      <p:sp>
        <p:nvSpPr>
          <p:cNvPr id="783" name="Shape 783"/>
          <p:cNvSpPr/>
          <p:nvPr/>
        </p:nvSpPr>
        <p:spPr>
          <a:xfrm rot="21600000">
            <a:off x="1135330" y="3287080"/>
            <a:ext cx="10957398" cy="309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spcBef>
                <a:spcPts val="2000"/>
              </a:spcBef>
              <a:defRPr sz="1800">
                <a:solidFill>
                  <a:srgbClr val="000000"/>
                </a:solidFill>
              </a:defRPr>
            </a:pPr>
            <a:r>
              <a:rPr sz="2300">
                <a:solidFill>
                  <a:srgbClr val="00397A"/>
                </a:solidFill>
              </a:rPr>
              <a:t>La calidad de los precursores de esta ciencia en España, no solo de alto nivel científico, </a:t>
            </a:r>
            <a:r>
              <a:rPr i="1" sz="2300">
                <a:solidFill>
                  <a:srgbClr val="00397A"/>
                </a:solidFill>
              </a:rPr>
              <a:t>sino dotados además de una visión moderna, generosa y amplia. </a:t>
            </a:r>
            <a:r>
              <a:rPr sz="2300">
                <a:solidFill>
                  <a:srgbClr val="00397A"/>
                </a:solidFill>
              </a:rPr>
              <a:t> </a:t>
            </a:r>
            <a:endParaRPr sz="2300">
              <a:solidFill>
                <a:srgbClr val="00397A"/>
              </a:solidFill>
            </a:endParaRPr>
          </a:p>
          <a:p>
            <a:pPr lvl="0" algn="l">
              <a:spcBef>
                <a:spcPts val="2000"/>
              </a:spcBef>
              <a:defRPr sz="1800">
                <a:solidFill>
                  <a:srgbClr val="000000"/>
                </a:solidFill>
              </a:defRPr>
            </a:pPr>
            <a:r>
              <a:rPr sz="2300">
                <a:solidFill>
                  <a:srgbClr val="00397A"/>
                </a:solidFill>
              </a:rPr>
              <a:t>La creación de una red de grupos de trabajo de muy alta calidad, con capacidad de coodinación a nivel nacional e internacional y </a:t>
            </a:r>
            <a:endParaRPr sz="2300">
              <a:solidFill>
                <a:srgbClr val="00397A"/>
              </a:solidFill>
            </a:endParaRPr>
          </a:p>
          <a:p>
            <a:pPr lvl="0" algn="l">
              <a:spcBef>
                <a:spcPts val="2000"/>
              </a:spcBef>
              <a:defRPr sz="1800">
                <a:solidFill>
                  <a:srgbClr val="000000"/>
                </a:solidFill>
              </a:defRPr>
            </a:pPr>
            <a:r>
              <a:rPr sz="2300">
                <a:solidFill>
                  <a:srgbClr val="00397A"/>
                </a:solidFill>
              </a:rPr>
              <a:t>el apoyo de unos programas de I+D (Plan Movilizador de FAE, Programa Nacional de FP) que, con importantes imperfecciones y ondulaciones, ha permitido una actividad coordinada.   </a:t>
            </a:r>
          </a:p>
        </p:txBody>
      </p:sp>
      <p:sp>
        <p:nvSpPr>
          <p:cNvPr id="784" name="Shape 784"/>
          <p:cNvSpPr/>
          <p:nvPr/>
        </p:nvSpPr>
        <p:spPr>
          <a:xfrm rot="21600000">
            <a:off x="772535" y="2577536"/>
            <a:ext cx="10957398" cy="46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2400">
                <a:solidFill>
                  <a:srgbClr val="00397A"/>
                </a:solidFill>
              </a:defRPr>
            </a:lvl1pPr>
          </a:lstStyle>
          <a:p>
            <a:pPr lvl="0">
              <a:defRPr sz="1800">
                <a:solidFill>
                  <a:srgbClr val="000000"/>
                </a:solidFill>
              </a:defRPr>
            </a:pPr>
            <a:r>
              <a:rPr sz="2400">
                <a:solidFill>
                  <a:srgbClr val="00397A"/>
                </a:solidFill>
              </a:rPr>
              <a:t>En el caso nacional: </a:t>
            </a:r>
          </a:p>
        </p:txBody>
      </p:sp>
      <p:sp>
        <p:nvSpPr>
          <p:cNvPr id="785" name="Shape 785"/>
          <p:cNvSpPr/>
          <p:nvPr/>
        </p:nvSpPr>
        <p:spPr>
          <a:xfrm rot="21600000">
            <a:off x="341696" y="830300"/>
            <a:ext cx="79474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500">
                <a:solidFill>
                  <a:srgbClr val="00397A"/>
                </a:solidFill>
              </a:defRPr>
            </a:lvl1pPr>
          </a:lstStyle>
          <a:p>
            <a:pPr lvl="0">
              <a:defRPr b="0" sz="1800">
                <a:solidFill>
                  <a:srgbClr val="000000"/>
                </a:solidFill>
              </a:defRPr>
            </a:pPr>
            <a:r>
              <a:rPr b="1" sz="2500">
                <a:solidFill>
                  <a:srgbClr val="00397A"/>
                </a:solidFill>
              </a:rPr>
              <a:t>Comparación de modelos de desarrollo tecnológico</a:t>
            </a:r>
          </a:p>
        </p:txBody>
      </p:sp>
      <p:grpSp>
        <p:nvGrpSpPr>
          <p:cNvPr id="788" name="Group 788"/>
          <p:cNvGrpSpPr/>
          <p:nvPr/>
        </p:nvGrpSpPr>
        <p:grpSpPr>
          <a:xfrm>
            <a:off x="377183" y="1384323"/>
            <a:ext cx="10957398" cy="1044413"/>
            <a:chOff x="-184266" y="-1403"/>
            <a:chExt cx="10957397" cy="1044411"/>
          </a:xfrm>
        </p:grpSpPr>
        <p:sp>
          <p:nvSpPr>
            <p:cNvPr id="786" name="Shape 786"/>
            <p:cNvSpPr/>
            <p:nvPr/>
          </p:nvSpPr>
          <p:spPr>
            <a:xfrm rot="21600000">
              <a:off x="205348" y="131506"/>
              <a:ext cx="10178169" cy="778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b="1" sz="2400">
                  <a:solidFill>
                    <a:srgbClr val="00397A"/>
                  </a:solidFill>
                </a:defRPr>
              </a:lvl1pPr>
            </a:lstStyle>
            <a:p>
              <a:pPr lvl="0">
                <a:defRPr b="0" sz="1800">
                  <a:solidFill>
                    <a:srgbClr val="000000"/>
                  </a:solidFill>
                </a:defRPr>
              </a:pPr>
              <a:r>
                <a:rPr b="1" sz="2400">
                  <a:solidFill>
                    <a:srgbClr val="00397A"/>
                  </a:solidFill>
                </a:rPr>
                <a:t>1. El modelo de desarrollo tecnológico en física de partículas frente a otras ciencias básicas en Europa</a:t>
              </a:r>
            </a:p>
          </p:txBody>
        </p:sp>
        <p:sp>
          <p:nvSpPr>
            <p:cNvPr id="787" name="Shape 787"/>
            <p:cNvSpPr/>
            <p:nvPr/>
          </p:nvSpPr>
          <p:spPr>
            <a:xfrm>
              <a:off x="-184267" y="-1404"/>
              <a:ext cx="10957398" cy="1044413"/>
            </a:xfrm>
            <a:prstGeom prst="roundRect">
              <a:avLst>
                <a:gd name="adj" fmla="val 14839"/>
              </a:avLst>
            </a:prstGeom>
            <a:gradFill flip="none" rotWithShape="1">
              <a:gsLst>
                <a:gs pos="0">
                  <a:srgbClr val="00A6AC">
                    <a:alpha val="6244"/>
                  </a:srgbClr>
                </a:gs>
                <a:gs pos="100000">
                  <a:srgbClr val="005C5F">
                    <a:alpha val="6244"/>
                  </a:srgb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0" tIns="0" rIns="0" bIns="0" numCol="1" anchor="ctr">
              <a:noAutofit/>
            </a:bodyPr>
            <a:lstStyle/>
            <a:p>
              <a:pPr lvl="0">
                <a:defRPr sz="2400">
                  <a:effectLst>
                    <a:outerShdw sx="100000" sy="100000" kx="0" ky="0" algn="b" rotWithShape="0" blurRad="25400" dist="23998" dir="2700000">
                      <a:srgbClr val="000000">
                        <a:alpha val="31034"/>
                      </a:srgbClr>
                    </a:outerShdw>
                  </a:effectLst>
                </a:defRPr>
              </a:pPr>
            </a:p>
          </p:txBody>
        </p:sp>
      </p:grpSp>
      <p:sp>
        <p:nvSpPr>
          <p:cNvPr id="789" name="Shape 789"/>
          <p:cNvSpPr/>
          <p:nvPr/>
        </p:nvSpPr>
        <p:spPr>
          <a:xfrm>
            <a:off x="8979665" y="8247912"/>
            <a:ext cx="2994280"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r">
              <a:defRPr sz="1800">
                <a:solidFill>
                  <a:srgbClr val="000000"/>
                </a:solidFill>
              </a:defRPr>
            </a:pPr>
            <a:r>
              <a:rPr i="1" sz="1500">
                <a:solidFill>
                  <a:srgbClr val="5747C1"/>
                </a:solidFill>
              </a:rPr>
              <a:t>M. Aguilar, F. Induráin. </a:t>
            </a:r>
            <a:endParaRPr i="1" sz="1500">
              <a:solidFill>
                <a:srgbClr val="5747C1"/>
              </a:solidFill>
            </a:endParaRPr>
          </a:p>
          <a:p>
            <a:pPr lvl="0" algn="r">
              <a:defRPr sz="1800">
                <a:solidFill>
                  <a:srgbClr val="000000"/>
                </a:solidFill>
              </a:defRPr>
            </a:pPr>
            <a:r>
              <a:rPr i="1" sz="1500">
                <a:solidFill>
                  <a:srgbClr val="5747C1"/>
                </a:solidFill>
              </a:rPr>
              <a:t>Revista Española de Física, 2002</a:t>
            </a:r>
            <a:endParaRPr i="1" sz="1500">
              <a:solidFill>
                <a:srgbClr val="5747C1"/>
              </a:solidFill>
            </a:endParaR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8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78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78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78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83"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156" name="Shape 156"/>
          <p:cNvSpPr/>
          <p:nvPr/>
        </p:nvSpPr>
        <p:spPr>
          <a:xfrm>
            <a:off x="522836" y="1173305"/>
            <a:ext cx="5112215"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Ionización</a:t>
            </a:r>
          </a:p>
        </p:txBody>
      </p:sp>
      <p:sp>
        <p:nvSpPr>
          <p:cNvPr id="157" name="Shape 157"/>
          <p:cNvSpPr/>
          <p:nvPr/>
        </p:nvSpPr>
        <p:spPr>
          <a:xfrm>
            <a:off x="757295" y="1861646"/>
            <a:ext cx="3717831"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b="1" sz="2500">
                <a:solidFill>
                  <a:srgbClr val="002452"/>
                </a:solidFill>
              </a:defRPr>
            </a:lvl1pPr>
          </a:lstStyle>
          <a:p>
            <a:pPr lvl="0">
              <a:defRPr b="0" sz="1800">
                <a:solidFill>
                  <a:srgbClr val="000000"/>
                </a:solidFill>
              </a:defRPr>
            </a:pPr>
            <a:r>
              <a:rPr b="1" sz="2500">
                <a:solidFill>
                  <a:srgbClr val="002452"/>
                </a:solidFill>
              </a:rPr>
              <a:t>Detectores de gases</a:t>
            </a:r>
          </a:p>
        </p:txBody>
      </p:sp>
      <p:sp>
        <p:nvSpPr>
          <p:cNvPr id="158" name="Shape 158"/>
          <p:cNvSpPr/>
          <p:nvPr/>
        </p:nvSpPr>
        <p:spPr>
          <a:xfrm>
            <a:off x="1961479" y="2411704"/>
            <a:ext cx="5112214" cy="1739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10000"/>
              </a:lnSpc>
              <a:defRPr sz="1800">
                <a:solidFill>
                  <a:srgbClr val="000000"/>
                </a:solidFill>
              </a:defRPr>
            </a:pPr>
            <a:r>
              <a:rPr b="1" sz="2500">
                <a:solidFill>
                  <a:srgbClr val="002452"/>
                </a:solidFill>
              </a:rPr>
              <a:t>MICROMEsh GASeous Structure</a:t>
            </a:r>
            <a:endParaRPr b="1" sz="2500">
              <a:solidFill>
                <a:srgbClr val="002452"/>
              </a:solidFill>
            </a:endParaRPr>
          </a:p>
          <a:p>
            <a:pPr lvl="0" algn="l">
              <a:lnSpc>
                <a:spcPct val="110000"/>
              </a:lnSpc>
              <a:defRPr sz="1800">
                <a:solidFill>
                  <a:srgbClr val="000000"/>
                </a:solidFill>
              </a:defRPr>
            </a:pPr>
            <a:r>
              <a:rPr b="1" sz="2500">
                <a:solidFill>
                  <a:srgbClr val="002452"/>
                </a:solidFill>
              </a:rPr>
              <a:t>Drift Tubes</a:t>
            </a:r>
            <a:endParaRPr b="1" sz="2500">
              <a:solidFill>
                <a:srgbClr val="002452"/>
              </a:solidFill>
            </a:endParaRPr>
          </a:p>
          <a:p>
            <a:pPr lvl="0" algn="l">
              <a:lnSpc>
                <a:spcPct val="110000"/>
              </a:lnSpc>
              <a:defRPr sz="1800">
                <a:solidFill>
                  <a:srgbClr val="000000"/>
                </a:solidFill>
              </a:defRPr>
            </a:pPr>
            <a:r>
              <a:rPr b="1" sz="2500">
                <a:solidFill>
                  <a:srgbClr val="002452"/>
                </a:solidFill>
              </a:rPr>
              <a:t>Time Projection Chamber</a:t>
            </a:r>
            <a:endParaRPr b="1" sz="2500">
              <a:solidFill>
                <a:srgbClr val="002452"/>
              </a:solidFill>
            </a:endParaRPr>
          </a:p>
        </p:txBody>
      </p:sp>
      <p:pic>
        <p:nvPicPr>
          <p:cNvPr id="159" name="Screen Shot 2014-06-04 at 20.09.06.png"/>
          <p:cNvPicPr/>
          <p:nvPr/>
        </p:nvPicPr>
        <p:blipFill>
          <a:blip r:embed="rId2">
            <a:extLst/>
          </a:blip>
          <a:stretch>
            <a:fillRect/>
          </a:stretch>
        </p:blipFill>
        <p:spPr>
          <a:xfrm>
            <a:off x="7208919" y="1553056"/>
            <a:ext cx="5888034" cy="8169476"/>
          </a:xfrm>
          <a:prstGeom prst="rect">
            <a:avLst/>
          </a:prstGeom>
          <a:ln w="12700">
            <a:miter lim="400000"/>
          </a:ln>
        </p:spPr>
      </p:pic>
      <p:pic>
        <p:nvPicPr>
          <p:cNvPr id="160" name="Screen Shot 2014-06-04 at 20.09.31.png"/>
          <p:cNvPicPr/>
          <p:nvPr/>
        </p:nvPicPr>
        <p:blipFill>
          <a:blip r:embed="rId3">
            <a:extLst/>
          </a:blip>
          <a:stretch>
            <a:fillRect/>
          </a:stretch>
        </p:blipFill>
        <p:spPr>
          <a:xfrm>
            <a:off x="60103" y="4076681"/>
            <a:ext cx="5112215" cy="3122225"/>
          </a:xfrm>
          <a:prstGeom prst="rect">
            <a:avLst/>
          </a:prstGeom>
          <a:ln w="12700">
            <a:miter lim="400000"/>
          </a:ln>
        </p:spPr>
      </p:pic>
      <p:pic>
        <p:nvPicPr>
          <p:cNvPr id="161" name="Screen Shot 2014-06-04 at 20.10.08.png"/>
          <p:cNvPicPr/>
          <p:nvPr/>
        </p:nvPicPr>
        <p:blipFill>
          <a:blip r:embed="rId4">
            <a:extLst/>
          </a:blip>
          <a:stretch>
            <a:fillRect/>
          </a:stretch>
        </p:blipFill>
        <p:spPr>
          <a:xfrm>
            <a:off x="2602441" y="6766014"/>
            <a:ext cx="4674278" cy="2871944"/>
          </a:xfrm>
          <a:prstGeom prst="rect">
            <a:avLst/>
          </a:prstGeom>
          <a:ln w="12700">
            <a:miter lim="400000"/>
          </a:ln>
        </p:spPr>
      </p:pic>
    </p:spTree>
  </p:cSld>
  <p:clrMapOvr>
    <a:masterClrMapping/>
  </p:clrMapOvr>
  <p:transitio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1" name="Shape 791"/>
          <p:cNvSpPr/>
          <p:nvPr/>
        </p:nvSpPr>
        <p:spPr>
          <a:xfrm rot="21600000">
            <a:off x="294693" y="232677"/>
            <a:ext cx="921335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300">
                <a:solidFill>
                  <a:srgbClr val="00397A"/>
                </a:solidFill>
              </a:defRPr>
            </a:lvl1pPr>
          </a:lstStyle>
          <a:p>
            <a:pPr lvl="0">
              <a:defRPr b="0" sz="1800">
                <a:solidFill>
                  <a:srgbClr val="000000"/>
                </a:solidFill>
              </a:defRPr>
            </a:pPr>
            <a:r>
              <a:rPr b="1" sz="3300">
                <a:solidFill>
                  <a:srgbClr val="00397A"/>
                </a:solidFill>
              </a:rPr>
              <a:t>IV. Análisis sobre los resultados tecnológicos</a:t>
            </a:r>
          </a:p>
        </p:txBody>
      </p:sp>
      <p:sp>
        <p:nvSpPr>
          <p:cNvPr id="792" name="Shape 792"/>
          <p:cNvSpPr/>
          <p:nvPr/>
        </p:nvSpPr>
        <p:spPr>
          <a:xfrm rot="21600000">
            <a:off x="1023701" y="3510045"/>
            <a:ext cx="10957398" cy="2070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spcBef>
                <a:spcPts val="500"/>
              </a:spcBef>
              <a:defRPr sz="1800">
                <a:solidFill>
                  <a:srgbClr val="000000"/>
                </a:solidFill>
              </a:defRPr>
            </a:pPr>
            <a:r>
              <a:rPr sz="2300">
                <a:solidFill>
                  <a:srgbClr val="00397A"/>
                </a:solidFill>
              </a:rPr>
              <a:t>En datos de 2011, </a:t>
            </a:r>
            <a:endParaRPr sz="2300">
              <a:solidFill>
                <a:srgbClr val="00397A"/>
              </a:solidFill>
            </a:endParaRPr>
          </a:p>
          <a:p>
            <a:pPr lvl="0" marL="228600" indent="-228600" algn="l">
              <a:spcBef>
                <a:spcPts val="500"/>
              </a:spcBef>
              <a:buSzPct val="100000"/>
              <a:buChar char="•"/>
              <a:defRPr sz="1800">
                <a:solidFill>
                  <a:srgbClr val="000000"/>
                </a:solidFill>
              </a:defRPr>
            </a:pPr>
            <a:r>
              <a:rPr sz="2300">
                <a:solidFill>
                  <a:srgbClr val="00397A"/>
                </a:solidFill>
              </a:rPr>
              <a:t>identificadas 152 empresas de reciente creación.  </a:t>
            </a:r>
            <a:endParaRPr sz="2300">
              <a:solidFill>
                <a:srgbClr val="00397A"/>
              </a:solidFill>
            </a:endParaRPr>
          </a:p>
          <a:p>
            <a:pPr lvl="0" marL="228600" indent="-228600" algn="l">
              <a:spcBef>
                <a:spcPts val="500"/>
              </a:spcBef>
              <a:buSzPct val="100000"/>
              <a:buChar char="•"/>
              <a:defRPr sz="1800">
                <a:solidFill>
                  <a:srgbClr val="000000"/>
                </a:solidFill>
              </a:defRPr>
            </a:pPr>
            <a:r>
              <a:rPr sz="2300">
                <a:solidFill>
                  <a:srgbClr val="00397A"/>
                </a:solidFill>
              </a:rPr>
              <a:t>facturación del total de esas empresas: 90.000.000 €, apoyados por créditos blandos desde la administración por unos 78.000.000€.</a:t>
            </a:r>
            <a:endParaRPr sz="2300">
              <a:solidFill>
                <a:srgbClr val="00397A"/>
              </a:solidFill>
            </a:endParaRPr>
          </a:p>
          <a:p>
            <a:pPr lvl="0" marL="228600" indent="-228600" algn="l">
              <a:spcBef>
                <a:spcPts val="500"/>
              </a:spcBef>
              <a:buSzPct val="100000"/>
              <a:buChar char="•"/>
              <a:defRPr sz="1800">
                <a:solidFill>
                  <a:srgbClr val="000000"/>
                </a:solidFill>
              </a:defRPr>
            </a:pPr>
            <a:r>
              <a:rPr sz="2300">
                <a:solidFill>
                  <a:srgbClr val="00397A"/>
                </a:solidFill>
              </a:rPr>
              <a:t>Situación a nivel Europeo: positiva; estamos en la mitad alta de la lista.</a:t>
            </a:r>
          </a:p>
        </p:txBody>
      </p:sp>
      <p:sp>
        <p:nvSpPr>
          <p:cNvPr id="793" name="Shape 793"/>
          <p:cNvSpPr/>
          <p:nvPr/>
        </p:nvSpPr>
        <p:spPr>
          <a:xfrm rot="21600000">
            <a:off x="772535" y="2577536"/>
            <a:ext cx="10957398"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2400">
                <a:solidFill>
                  <a:srgbClr val="00397A"/>
                </a:solidFill>
              </a:defRPr>
            </a:lvl1pPr>
          </a:lstStyle>
          <a:p>
            <a:pPr lvl="0">
              <a:defRPr sz="1800">
                <a:solidFill>
                  <a:srgbClr val="000000"/>
                </a:solidFill>
              </a:defRPr>
            </a:pPr>
            <a:r>
              <a:rPr sz="2400">
                <a:solidFill>
                  <a:srgbClr val="00397A"/>
                </a:solidFill>
              </a:rPr>
              <a:t>En el caso nacional, algunos datos económicos sobre biomedicina (salud humana): </a:t>
            </a:r>
          </a:p>
        </p:txBody>
      </p:sp>
      <p:sp>
        <p:nvSpPr>
          <p:cNvPr id="794" name="Shape 794"/>
          <p:cNvSpPr/>
          <p:nvPr/>
        </p:nvSpPr>
        <p:spPr>
          <a:xfrm rot="21600000">
            <a:off x="772535" y="5782485"/>
            <a:ext cx="10957398" cy="152400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spcBef>
                <a:spcPts val="500"/>
              </a:spcBef>
              <a:defRPr sz="1800">
                <a:solidFill>
                  <a:srgbClr val="000000"/>
                </a:solidFill>
              </a:defRPr>
            </a:pPr>
            <a:r>
              <a:rPr sz="2300">
                <a:solidFill>
                  <a:srgbClr val="00397A"/>
                </a:solidFill>
              </a:rPr>
              <a:t>En función de estos datos, e incluyendo en la comparación las inversiones en cuotas a grandes instalaciones y fondos de financiación en planes nacionales, </a:t>
            </a:r>
            <a:r>
              <a:rPr b="1" sz="2300">
                <a:solidFill>
                  <a:srgbClr val="00397A"/>
                </a:solidFill>
              </a:rPr>
              <a:t>es posible que estos números sean más favorables </a:t>
            </a:r>
            <a:r>
              <a:rPr sz="2300">
                <a:solidFill>
                  <a:srgbClr val="00397A"/>
                </a:solidFill>
              </a:rPr>
              <a:t>que los ofrecidos por resultados empresariales en tecnologías derivadas física de partículas.  </a:t>
            </a:r>
          </a:p>
        </p:txBody>
      </p:sp>
      <p:sp>
        <p:nvSpPr>
          <p:cNvPr id="795" name="Shape 795"/>
          <p:cNvSpPr/>
          <p:nvPr/>
        </p:nvSpPr>
        <p:spPr>
          <a:xfrm rot="21600000">
            <a:off x="341696" y="830300"/>
            <a:ext cx="79474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500">
                <a:solidFill>
                  <a:srgbClr val="00397A"/>
                </a:solidFill>
              </a:defRPr>
            </a:lvl1pPr>
          </a:lstStyle>
          <a:p>
            <a:pPr lvl="0">
              <a:defRPr b="0" sz="1800">
                <a:solidFill>
                  <a:srgbClr val="000000"/>
                </a:solidFill>
              </a:defRPr>
            </a:pPr>
            <a:r>
              <a:rPr b="1" sz="2500">
                <a:solidFill>
                  <a:srgbClr val="00397A"/>
                </a:solidFill>
              </a:rPr>
              <a:t>Comparación de modelos de desarrollo tecnológico</a:t>
            </a:r>
          </a:p>
        </p:txBody>
      </p:sp>
      <p:sp>
        <p:nvSpPr>
          <p:cNvPr id="796" name="Shape 796"/>
          <p:cNvSpPr/>
          <p:nvPr/>
        </p:nvSpPr>
        <p:spPr>
          <a:xfrm rot="21600000">
            <a:off x="570216" y="1517247"/>
            <a:ext cx="10486198" cy="8559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rgbClr val="00397A"/>
                </a:solidFill>
              </a:defRPr>
            </a:lvl1pPr>
          </a:lstStyle>
          <a:p>
            <a:pPr lvl="0">
              <a:defRPr b="0" sz="1800">
                <a:solidFill>
                  <a:srgbClr val="000000"/>
                </a:solidFill>
              </a:defRPr>
            </a:pPr>
            <a:r>
              <a:rPr b="1" sz="2400">
                <a:solidFill>
                  <a:srgbClr val="00397A"/>
                </a:solidFill>
              </a:rPr>
              <a:t>2. El modelo de desarrollo tecnológico en física de partículas frente a ciencias aplicadas</a:t>
            </a:r>
          </a:p>
        </p:txBody>
      </p:sp>
      <p:sp>
        <p:nvSpPr>
          <p:cNvPr id="797" name="Shape 797"/>
          <p:cNvSpPr/>
          <p:nvPr/>
        </p:nvSpPr>
        <p:spPr>
          <a:xfrm>
            <a:off x="281884" y="1407209"/>
            <a:ext cx="11289009" cy="1076020"/>
          </a:xfrm>
          <a:prstGeom prst="roundRect">
            <a:avLst>
              <a:gd name="adj" fmla="val 14839"/>
            </a:avLst>
          </a:prstGeom>
          <a:gradFill>
            <a:gsLst>
              <a:gs pos="0">
                <a:srgbClr val="00A6AC">
                  <a:alpha val="6244"/>
                </a:srgbClr>
              </a:gs>
              <a:gs pos="100000">
                <a:srgbClr val="005C5F">
                  <a:alpha val="6244"/>
                </a:srgbClr>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
        <p:nvSpPr>
          <p:cNvPr id="798" name="Shape 798"/>
          <p:cNvSpPr/>
          <p:nvPr/>
        </p:nvSpPr>
        <p:spPr>
          <a:xfrm>
            <a:off x="3220660" y="8247912"/>
            <a:ext cx="8753285"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r">
              <a:defRPr sz="1800">
                <a:solidFill>
                  <a:srgbClr val="000000"/>
                </a:solidFill>
              </a:defRPr>
            </a:pPr>
            <a:r>
              <a:rPr i="1" sz="1500">
                <a:solidFill>
                  <a:srgbClr val="5747C1"/>
                </a:solidFill>
                <a:hlinkClick r:id="rId2" invalidUrl="" action="" tgtFrame="" tooltip="" history="1" highlightClick="0" endSnd="0"/>
              </a:rPr>
              <a:t>http://fundacion-antama.org/wp-content/uploads/2014/06/biotecnologia-infografia-elo-brans.jpg</a:t>
            </a:r>
            <a:endParaRPr i="1" sz="1500">
              <a:solidFill>
                <a:srgbClr val="5747C1"/>
              </a:solidFill>
            </a:endParaRPr>
          </a:p>
          <a:p>
            <a:pPr lvl="0" algn="r">
              <a:defRPr sz="1800">
                <a:solidFill>
                  <a:srgbClr val="000000"/>
                </a:solidFill>
              </a:defRPr>
            </a:pPr>
            <a:r>
              <a:rPr i="1" sz="1500">
                <a:solidFill>
                  <a:srgbClr val="5747C1"/>
                </a:solidFill>
                <a:hlinkClick r:id="rId3" invalidUrl="" action="" tgtFrame="" tooltip="" history="1" highlightClick="0" endSnd="0"/>
              </a:rPr>
              <a:t>http://icono.fecyt.es/informesypublicaciones/Paginas/10-casos-exito-empresas-biotecnologicas.aspx</a:t>
            </a:r>
            <a:endParaRPr i="1" sz="1500">
              <a:solidFill>
                <a:srgbClr val="5747C1"/>
              </a:solidFill>
            </a:endParaR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7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7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3" grpId="1"/>
      <p:bldP build="whole" bldLvl="1" animBg="1" rev="0" advAuto="0" spid="792" grpId="2"/>
      <p:bldP build="whole" bldLvl="1" animBg="1" rev="0" advAuto="0" spid="794" grpId="3"/>
    </p:bldLst>
  </p:timing>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0" name="Shape 800"/>
          <p:cNvSpPr/>
          <p:nvPr/>
        </p:nvSpPr>
        <p:spPr>
          <a:xfrm rot="21600000">
            <a:off x="686267" y="1626147"/>
            <a:ext cx="9459420"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Como resumen. En lo que aplica a desarrollo de tecnología de interés social:</a:t>
            </a:r>
          </a:p>
        </p:txBody>
      </p:sp>
      <p:sp>
        <p:nvSpPr>
          <p:cNvPr id="801" name="Shape 801"/>
          <p:cNvSpPr/>
          <p:nvPr/>
        </p:nvSpPr>
        <p:spPr>
          <a:xfrm rot="21600000">
            <a:off x="341696" y="882052"/>
            <a:ext cx="79474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500">
                <a:solidFill>
                  <a:srgbClr val="00397A"/>
                </a:solidFill>
              </a:defRPr>
            </a:lvl1pPr>
          </a:lstStyle>
          <a:p>
            <a:pPr lvl="0">
              <a:defRPr b="0" sz="1800">
                <a:solidFill>
                  <a:srgbClr val="000000"/>
                </a:solidFill>
              </a:defRPr>
            </a:pPr>
            <a:r>
              <a:rPr b="1" sz="2500">
                <a:solidFill>
                  <a:srgbClr val="00397A"/>
                </a:solidFill>
              </a:rPr>
              <a:t>Comparación de modelos de desarrollo tecnológico</a:t>
            </a:r>
          </a:p>
        </p:txBody>
      </p:sp>
      <p:sp>
        <p:nvSpPr>
          <p:cNvPr id="802" name="Shape 802"/>
          <p:cNvSpPr/>
          <p:nvPr/>
        </p:nvSpPr>
        <p:spPr>
          <a:xfrm rot="21600000">
            <a:off x="294693" y="232677"/>
            <a:ext cx="921335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300">
                <a:solidFill>
                  <a:srgbClr val="00397A"/>
                </a:solidFill>
              </a:defRPr>
            </a:lvl1pPr>
          </a:lstStyle>
          <a:p>
            <a:pPr lvl="0">
              <a:defRPr b="0" sz="1800">
                <a:solidFill>
                  <a:srgbClr val="000000"/>
                </a:solidFill>
              </a:defRPr>
            </a:pPr>
            <a:r>
              <a:rPr b="1" sz="3300">
                <a:solidFill>
                  <a:srgbClr val="00397A"/>
                </a:solidFill>
              </a:rPr>
              <a:t>IV. Análisis sobre los resultados tecnológicos</a:t>
            </a:r>
          </a:p>
        </p:txBody>
      </p:sp>
      <p:sp>
        <p:nvSpPr>
          <p:cNvPr id="803" name="Shape 803"/>
          <p:cNvSpPr/>
          <p:nvPr/>
        </p:nvSpPr>
        <p:spPr>
          <a:xfrm rot="21600000">
            <a:off x="962426" y="2848016"/>
            <a:ext cx="10408733" cy="2870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09550" indent="-209550" algn="l">
              <a:spcBef>
                <a:spcPts val="500"/>
              </a:spcBef>
              <a:buSzPct val="100000"/>
              <a:buChar char="•"/>
              <a:defRPr sz="1800">
                <a:solidFill>
                  <a:srgbClr val="000000"/>
                </a:solidFill>
              </a:defRPr>
            </a:pPr>
            <a:r>
              <a:rPr sz="2200">
                <a:solidFill>
                  <a:srgbClr val="00397A"/>
                </a:solidFill>
              </a:rPr>
              <a:t>En Europa, la física de partículas ha respondido mejor que otras ciencias básica al reto del desarrollo tecnológico. </a:t>
            </a:r>
            <a:endParaRPr sz="2200">
              <a:solidFill>
                <a:srgbClr val="00397A"/>
              </a:solidFill>
            </a:endParaRPr>
          </a:p>
          <a:p>
            <a:pPr lvl="0" marL="209550" indent="-209550" algn="l">
              <a:spcBef>
                <a:spcPts val="500"/>
              </a:spcBef>
              <a:buSzPct val="100000"/>
              <a:buChar char="•"/>
              <a:defRPr sz="1800">
                <a:solidFill>
                  <a:srgbClr val="000000"/>
                </a:solidFill>
              </a:defRPr>
            </a:pPr>
            <a:r>
              <a:rPr sz="2200">
                <a:solidFill>
                  <a:srgbClr val="00397A"/>
                </a:solidFill>
              </a:rPr>
              <a:t>La ciencia aplicada puede aportar más retorno tecnológico en términos económicos y puede llegar con más rapidez a la sociedad, pero</a:t>
            </a:r>
            <a:endParaRPr sz="2200">
              <a:solidFill>
                <a:srgbClr val="00397A"/>
              </a:solidFill>
            </a:endParaRPr>
          </a:p>
          <a:p>
            <a:pPr lvl="0" marL="209550" indent="-209550" algn="l">
              <a:spcBef>
                <a:spcPts val="500"/>
              </a:spcBef>
              <a:buSzPct val="100000"/>
              <a:buChar char="•"/>
              <a:defRPr sz="1800">
                <a:solidFill>
                  <a:srgbClr val="000000"/>
                </a:solidFill>
              </a:defRPr>
            </a:pPr>
            <a:r>
              <a:rPr sz="2200">
                <a:solidFill>
                  <a:srgbClr val="00397A"/>
                </a:solidFill>
              </a:rPr>
              <a:t>hablando en términos de desarrollo tecnológico, el retorno de la ciencia aplicada es focalizado. El de la ciencia básica aplica a ámbitos generales, en cada cual el impacto es limitado, pero ayuda de forma inequívoca a generar nuevos conceptos tecnológicos, lo cual es difícil desde la ciencia aplicada.  </a:t>
            </a:r>
          </a:p>
        </p:txBody>
      </p:sp>
      <p:sp>
        <p:nvSpPr>
          <p:cNvPr id="804" name="Shape 804"/>
          <p:cNvSpPr/>
          <p:nvPr/>
        </p:nvSpPr>
        <p:spPr>
          <a:xfrm rot="21600000">
            <a:off x="888758" y="6254968"/>
            <a:ext cx="10937416"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No obstante, es posible que los paradigmas MIT o EPL supongan casos de éxitos más eficientes de transferencia de tecnología que el de la Física de Partículas en Europa (??  …   ¡tema a discutir!)</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8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3" grpId="1"/>
      <p:bldP build="whole" bldLvl="1" animBg="1" rev="0" advAuto="0" spid="804" grpId="2"/>
    </p:bldLst>
  </p:timing>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6" name="Shape 806"/>
          <p:cNvSpPr/>
          <p:nvPr/>
        </p:nvSpPr>
        <p:spPr>
          <a:xfrm>
            <a:off x="911238" y="1721258"/>
            <a:ext cx="11796284" cy="6845083"/>
          </a:xfrm>
          <a:prstGeom prst="roundRect">
            <a:avLst>
              <a:gd name="adj" fmla="val 4765"/>
            </a:avLst>
          </a:prstGeom>
          <a:gradFill>
            <a:gsLst>
              <a:gs pos="0">
                <a:srgbClr val="00A6AC">
                  <a:alpha val="6244"/>
                </a:srgbClr>
              </a:gs>
              <a:gs pos="100000">
                <a:srgbClr val="005C5F">
                  <a:alpha val="6244"/>
                </a:srgbClr>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effectLst>
                  <a:outerShdw sx="100000" sy="100000" kx="0" ky="0" algn="b" rotWithShape="0" blurRad="25400" dist="23998" dir="2700000">
                    <a:srgbClr val="000000">
                      <a:alpha val="31034"/>
                    </a:srgbClr>
                  </a:outerShdw>
                </a:effectLst>
              </a:defRPr>
            </a:pPr>
          </a:p>
        </p:txBody>
      </p:sp>
      <p:sp>
        <p:nvSpPr>
          <p:cNvPr id="807" name="Shape 807"/>
          <p:cNvSpPr/>
          <p:nvPr/>
        </p:nvSpPr>
        <p:spPr>
          <a:xfrm rot="21600000">
            <a:off x="497632" y="167745"/>
            <a:ext cx="11016879"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800">
                <a:solidFill>
                  <a:srgbClr val="942193"/>
                </a:solidFill>
              </a:defRPr>
            </a:lvl1pPr>
          </a:lstStyle>
          <a:p>
            <a:pPr lvl="0">
              <a:defRPr b="0" sz="1800">
                <a:solidFill>
                  <a:srgbClr val="000000"/>
                </a:solidFill>
              </a:defRPr>
            </a:pPr>
            <a:r>
              <a:rPr b="1" sz="2800">
                <a:solidFill>
                  <a:srgbClr val="942193"/>
                </a:solidFill>
              </a:rPr>
              <a:t>Tecnologías derivadas de la investigación en física de partículas</a:t>
            </a:r>
          </a:p>
        </p:txBody>
      </p:sp>
      <p:sp>
        <p:nvSpPr>
          <p:cNvPr id="808" name="Shape 808"/>
          <p:cNvSpPr/>
          <p:nvPr/>
        </p:nvSpPr>
        <p:spPr>
          <a:xfrm rot="21600000">
            <a:off x="1255073" y="2392973"/>
            <a:ext cx="112053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solidFill>
                  <a:srgbClr val="000000"/>
                </a:solidFill>
              </a:defRPr>
            </a:pPr>
            <a:r>
              <a:rPr sz="2400">
                <a:solidFill>
                  <a:srgbClr val="A6AAA8"/>
                </a:solidFill>
              </a:rPr>
              <a:t>La instrumentación en física de altas energías. </a:t>
            </a:r>
            <a:endParaRPr sz="2400">
              <a:solidFill>
                <a:srgbClr val="A6AAA8"/>
              </a:solidFill>
            </a:endParaRPr>
          </a:p>
          <a:p>
            <a:pPr lvl="0" algn="l">
              <a:defRPr sz="1800">
                <a:solidFill>
                  <a:srgbClr val="000000"/>
                </a:solidFill>
              </a:defRPr>
            </a:pPr>
            <a:r>
              <a:rPr sz="2400">
                <a:solidFill>
                  <a:srgbClr val="A6AAA8"/>
                </a:solidFill>
              </a:rPr>
              <a:t>Portfolio de tecnologías implementadas</a:t>
            </a:r>
          </a:p>
        </p:txBody>
      </p:sp>
      <p:sp>
        <p:nvSpPr>
          <p:cNvPr id="809" name="Shape 809"/>
          <p:cNvSpPr/>
          <p:nvPr/>
        </p:nvSpPr>
        <p:spPr>
          <a:xfrm rot="21600000">
            <a:off x="1262118" y="1976669"/>
            <a:ext cx="786705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A6AAA8"/>
                </a:solidFill>
              </a:defRPr>
            </a:lvl1pPr>
          </a:lstStyle>
          <a:p>
            <a:pPr lvl="0">
              <a:defRPr b="0" sz="1800">
                <a:solidFill>
                  <a:srgbClr val="000000"/>
                </a:solidFill>
              </a:defRPr>
            </a:pPr>
            <a:r>
              <a:rPr b="1" sz="2400">
                <a:solidFill>
                  <a:srgbClr val="A6AAA8"/>
                </a:solidFill>
              </a:rPr>
              <a:t>I. Tecnologías relacionadas con la física de partículas</a:t>
            </a:r>
          </a:p>
        </p:txBody>
      </p:sp>
      <p:sp>
        <p:nvSpPr>
          <p:cNvPr id="810" name="Shape 810"/>
          <p:cNvSpPr/>
          <p:nvPr/>
        </p:nvSpPr>
        <p:spPr>
          <a:xfrm rot="21600000">
            <a:off x="1164442" y="3499812"/>
            <a:ext cx="10989321" cy="469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b="1" sz="2400">
                <a:solidFill>
                  <a:srgbClr val="A6AAA8"/>
                </a:solidFill>
              </a:defRPr>
            </a:lvl1pPr>
          </a:lstStyle>
          <a:p>
            <a:pPr lvl="0">
              <a:defRPr b="0" sz="1800">
                <a:solidFill>
                  <a:srgbClr val="000000"/>
                </a:solidFill>
              </a:defRPr>
            </a:pPr>
            <a:r>
              <a:rPr b="1" sz="2400">
                <a:solidFill>
                  <a:srgbClr val="A6AAA8"/>
                </a:solidFill>
              </a:rPr>
              <a:t>II.  Ejemplos representativos de tecnologías de interés para otros sectores </a:t>
            </a:r>
          </a:p>
        </p:txBody>
      </p:sp>
      <p:sp>
        <p:nvSpPr>
          <p:cNvPr id="811" name="Shape 811"/>
          <p:cNvSpPr/>
          <p:nvPr/>
        </p:nvSpPr>
        <p:spPr>
          <a:xfrm rot="21600000">
            <a:off x="1221055" y="5308872"/>
            <a:ext cx="8317704"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solidFill>
                  <a:srgbClr val="000000"/>
                </a:solidFill>
              </a:defRPr>
            </a:pPr>
            <a:r>
              <a:rPr sz="2400">
                <a:solidFill>
                  <a:srgbClr val="A6AAA8"/>
                </a:solidFill>
              </a:rPr>
              <a:t>Tecnologías puestas en marcha por el empuje de la FAE</a:t>
            </a:r>
            <a:endParaRPr sz="2400">
              <a:solidFill>
                <a:srgbClr val="A6AAA8"/>
              </a:solidFill>
            </a:endParaRPr>
          </a:p>
          <a:p>
            <a:pPr lvl="0" algn="l">
              <a:defRPr sz="1800">
                <a:solidFill>
                  <a:srgbClr val="000000"/>
                </a:solidFill>
              </a:defRPr>
            </a:pPr>
            <a:r>
              <a:rPr sz="2400">
                <a:solidFill>
                  <a:srgbClr val="A6AAA8"/>
                </a:solidFill>
              </a:rPr>
              <a:t>Colaboración y transferencia con empresas</a:t>
            </a:r>
          </a:p>
        </p:txBody>
      </p:sp>
      <p:sp>
        <p:nvSpPr>
          <p:cNvPr id="812" name="Shape 812"/>
          <p:cNvSpPr/>
          <p:nvPr/>
        </p:nvSpPr>
        <p:spPr>
          <a:xfrm rot="21600000">
            <a:off x="1151286" y="4846802"/>
            <a:ext cx="650081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A6AAA8"/>
                </a:solidFill>
              </a:defRPr>
            </a:lvl1pPr>
          </a:lstStyle>
          <a:p>
            <a:pPr lvl="0">
              <a:defRPr b="0" sz="1800">
                <a:solidFill>
                  <a:srgbClr val="000000"/>
                </a:solidFill>
              </a:defRPr>
            </a:pPr>
            <a:r>
              <a:rPr b="1" sz="2400">
                <a:solidFill>
                  <a:srgbClr val="A6AAA8"/>
                </a:solidFill>
              </a:rPr>
              <a:t>III.  Reconsideraciones para el caso español</a:t>
            </a:r>
          </a:p>
        </p:txBody>
      </p:sp>
      <p:sp>
        <p:nvSpPr>
          <p:cNvPr id="813" name="Shape 813"/>
          <p:cNvSpPr/>
          <p:nvPr/>
        </p:nvSpPr>
        <p:spPr>
          <a:xfrm rot="21600000">
            <a:off x="1559104" y="6741093"/>
            <a:ext cx="720608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400">
                <a:solidFill>
                  <a:srgbClr val="A6AAA8"/>
                </a:solidFill>
              </a:defRPr>
            </a:lvl1pPr>
          </a:lstStyle>
          <a:p>
            <a:pPr lvl="0">
              <a:defRPr sz="1800">
                <a:solidFill>
                  <a:srgbClr val="000000"/>
                </a:solidFill>
              </a:defRPr>
            </a:pPr>
            <a:r>
              <a:rPr sz="2400">
                <a:solidFill>
                  <a:srgbClr val="A6AAA8"/>
                </a:solidFill>
              </a:rPr>
              <a:t>Comparación de modelos de desarrollo tecnológico</a:t>
            </a:r>
          </a:p>
        </p:txBody>
      </p:sp>
      <p:sp>
        <p:nvSpPr>
          <p:cNvPr id="814" name="Shape 814"/>
          <p:cNvSpPr/>
          <p:nvPr/>
        </p:nvSpPr>
        <p:spPr>
          <a:xfrm rot="21600000">
            <a:off x="1555145" y="7093328"/>
            <a:ext cx="1060521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400">
                <a:solidFill>
                  <a:srgbClr val="A6AAA8"/>
                </a:solidFill>
              </a:defRPr>
            </a:lvl1pPr>
          </a:lstStyle>
          <a:p>
            <a:pPr lvl="0">
              <a:defRPr sz="1800">
                <a:solidFill>
                  <a:srgbClr val="000000"/>
                </a:solidFill>
              </a:defRPr>
            </a:pPr>
            <a:r>
              <a:rPr sz="2400">
                <a:solidFill>
                  <a:srgbClr val="A6AAA8"/>
                </a:solidFill>
              </a:rPr>
              <a:t>El porqué del éxito y las limitaciones  del modelo tecnológico HEP en Europa</a:t>
            </a:r>
          </a:p>
        </p:txBody>
      </p:sp>
      <p:sp>
        <p:nvSpPr>
          <p:cNvPr id="815" name="Shape 815"/>
          <p:cNvSpPr/>
          <p:nvPr/>
        </p:nvSpPr>
        <p:spPr>
          <a:xfrm rot="21600000">
            <a:off x="1173773" y="6344456"/>
            <a:ext cx="673179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A6AAA8"/>
                </a:solidFill>
              </a:defRPr>
            </a:lvl1pPr>
          </a:lstStyle>
          <a:p>
            <a:pPr lvl="0">
              <a:defRPr b="0" sz="1800">
                <a:solidFill>
                  <a:srgbClr val="000000"/>
                </a:solidFill>
              </a:defRPr>
            </a:pPr>
            <a:r>
              <a:rPr b="1" sz="2400">
                <a:solidFill>
                  <a:srgbClr val="A6AAA8"/>
                </a:solidFill>
              </a:rPr>
              <a:t>IV. Análisis sobre los resultados tecnológicos</a:t>
            </a:r>
          </a:p>
        </p:txBody>
      </p:sp>
      <p:sp>
        <p:nvSpPr>
          <p:cNvPr id="816" name="Shape 816"/>
          <p:cNvSpPr/>
          <p:nvPr/>
        </p:nvSpPr>
        <p:spPr>
          <a:xfrm rot="21600000">
            <a:off x="1247759" y="7805013"/>
            <a:ext cx="677689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400">
                <a:solidFill>
                  <a:srgbClr val="00397A"/>
                </a:solidFill>
              </a:defRPr>
            </a:lvl1pPr>
          </a:lstStyle>
          <a:p>
            <a:pPr lvl="0">
              <a:defRPr b="0" sz="1800">
                <a:solidFill>
                  <a:srgbClr val="000000"/>
                </a:solidFill>
              </a:defRPr>
            </a:pPr>
            <a:r>
              <a:rPr b="1" sz="2400">
                <a:solidFill>
                  <a:srgbClr val="00397A"/>
                </a:solidFill>
              </a:rPr>
              <a:t>V. Reflexiones sobre el desarrollo tecnológico</a:t>
            </a:r>
          </a:p>
        </p:txBody>
      </p:sp>
      <p:sp>
        <p:nvSpPr>
          <p:cNvPr id="817" name="Shape 817"/>
          <p:cNvSpPr/>
          <p:nvPr/>
        </p:nvSpPr>
        <p:spPr>
          <a:xfrm rot="21600000">
            <a:off x="1640284" y="3952852"/>
            <a:ext cx="4061461" cy="838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a:defRPr sz="1800">
                <a:solidFill>
                  <a:srgbClr val="000000"/>
                </a:solidFill>
              </a:defRPr>
            </a:pPr>
            <a:r>
              <a:rPr sz="2400">
                <a:solidFill>
                  <a:srgbClr val="A6AAA8"/>
                </a:solidFill>
              </a:rPr>
              <a:t>Iniciadas e impulsadas </a:t>
            </a:r>
            <a:endParaRPr sz="2400">
              <a:solidFill>
                <a:srgbClr val="A6AAA8"/>
              </a:solidFill>
            </a:endParaRPr>
          </a:p>
          <a:p>
            <a:pPr lvl="0" algn="l">
              <a:defRPr sz="1800">
                <a:solidFill>
                  <a:srgbClr val="000000"/>
                </a:solidFill>
              </a:defRPr>
            </a:pPr>
            <a:r>
              <a:rPr sz="2400">
                <a:solidFill>
                  <a:srgbClr val="A6AAA8"/>
                </a:solidFill>
              </a:rPr>
              <a:t>Tecnologías de “ida y vuelta”</a:t>
            </a:r>
          </a:p>
        </p:txBody>
      </p:sp>
      <p:sp>
        <p:nvSpPr>
          <p:cNvPr id="818" name="Shape 818"/>
          <p:cNvSpPr/>
          <p:nvPr/>
        </p:nvSpPr>
        <p:spPr>
          <a:xfrm rot="21600000">
            <a:off x="388490" y="900052"/>
            <a:ext cx="136205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400">
                <a:solidFill>
                  <a:srgbClr val="00397A"/>
                </a:solidFill>
              </a:defRPr>
            </a:lvl1pPr>
          </a:lstStyle>
          <a:p>
            <a:pPr lvl="0">
              <a:defRPr b="0" sz="1800">
                <a:solidFill>
                  <a:srgbClr val="000000"/>
                </a:solidFill>
              </a:defRPr>
            </a:pPr>
            <a:r>
              <a:rPr b="1" sz="3400">
                <a:solidFill>
                  <a:srgbClr val="00397A"/>
                </a:solidFill>
              </a:rPr>
              <a:t>Índice</a:t>
            </a:r>
          </a:p>
        </p:txBody>
      </p:sp>
    </p:spTree>
  </p:cSld>
  <p:clrMapOvr>
    <a:masterClrMapping/>
  </p:clrMapOvr>
  <p:transitio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0" name="Shape 820"/>
          <p:cNvSpPr/>
          <p:nvPr/>
        </p:nvSpPr>
        <p:spPr>
          <a:xfrm rot="21600000">
            <a:off x="647752" y="405737"/>
            <a:ext cx="7887321"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800">
                <a:solidFill>
                  <a:srgbClr val="00397A"/>
                </a:solidFill>
              </a:defRPr>
            </a:lvl1pPr>
          </a:lstStyle>
          <a:p>
            <a:pPr lvl="0">
              <a:defRPr b="0" sz="1800">
                <a:solidFill>
                  <a:srgbClr val="000000"/>
                </a:solidFill>
              </a:defRPr>
            </a:pPr>
            <a:r>
              <a:rPr b="1" sz="2800">
                <a:solidFill>
                  <a:srgbClr val="00397A"/>
                </a:solidFill>
              </a:rPr>
              <a:t>V. Reflexiones sobre el desarrollo tecnológico</a:t>
            </a:r>
          </a:p>
        </p:txBody>
      </p:sp>
      <p:sp>
        <p:nvSpPr>
          <p:cNvPr id="821" name="Shape 821"/>
          <p:cNvSpPr/>
          <p:nvPr/>
        </p:nvSpPr>
        <p:spPr>
          <a:xfrm rot="21600000">
            <a:off x="926244" y="1644562"/>
            <a:ext cx="11591161" cy="690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78994" indent="-378994" algn="l">
              <a:spcBef>
                <a:spcPts val="600"/>
              </a:spcBef>
              <a:buSzPct val="100000"/>
              <a:buAutoNum type="arabicPeriod" startAt="1"/>
              <a:defRPr sz="1800">
                <a:solidFill>
                  <a:srgbClr val="000000"/>
                </a:solidFill>
              </a:defRPr>
            </a:pPr>
            <a:r>
              <a:rPr sz="2100">
                <a:solidFill>
                  <a:srgbClr val="00397A"/>
                </a:solidFill>
              </a:rPr>
              <a:t>La física de partículas ha demostrado ser, no solo una dinamizadora de la industria relacionada con la ciencia,  sino un motor de desarrollo de tecnologías que han tenido un impacto en el tejido social.</a:t>
            </a:r>
            <a:endParaRPr sz="2100">
              <a:solidFill>
                <a:srgbClr val="00397A"/>
              </a:solidFill>
            </a:endParaRPr>
          </a:p>
          <a:p>
            <a:pPr lvl="0" marL="378994" indent="-378994" algn="l">
              <a:spcBef>
                <a:spcPts val="600"/>
              </a:spcBef>
              <a:buSzPct val="100000"/>
              <a:buAutoNum type="arabicPeriod" startAt="1"/>
              <a:defRPr sz="1800">
                <a:solidFill>
                  <a:srgbClr val="000000"/>
                </a:solidFill>
              </a:defRPr>
            </a:pPr>
            <a:r>
              <a:rPr sz="2100">
                <a:solidFill>
                  <a:srgbClr val="00397A"/>
                </a:solidFill>
              </a:rPr>
              <a:t>A mi entender, este retorno en tecnología, en Europa, ha sido superior a la de otras ciencias básicas. Causa</a:t>
            </a:r>
            <a:r>
              <a:rPr sz="2100">
                <a:solidFill>
                  <a:srgbClr val="00397A"/>
                </a:solidFill>
              </a:rPr>
              <a:t>: propuesta de grandes retos científicos acompañados de retos tecnológicos que no puede responder la industria convencional con </a:t>
            </a:r>
            <a:r>
              <a:rPr i="1" sz="2100">
                <a:solidFill>
                  <a:srgbClr val="00397A"/>
                </a:solidFill>
              </a:rPr>
              <a:t>know-how</a:t>
            </a:r>
            <a:r>
              <a:rPr sz="2100">
                <a:solidFill>
                  <a:srgbClr val="00397A"/>
                </a:solidFill>
              </a:rPr>
              <a:t> propio. </a:t>
            </a:r>
            <a:endParaRPr sz="2100">
              <a:solidFill>
                <a:srgbClr val="00397A"/>
              </a:solidFill>
            </a:endParaRPr>
          </a:p>
          <a:p>
            <a:pPr lvl="0" marL="378994" indent="-378994" algn="l">
              <a:spcBef>
                <a:spcPts val="600"/>
              </a:spcBef>
              <a:buSzPct val="100000"/>
              <a:buAutoNum type="arabicPeriod" startAt="1"/>
              <a:defRPr sz="1800">
                <a:solidFill>
                  <a:srgbClr val="000000"/>
                </a:solidFill>
              </a:defRPr>
            </a:pPr>
            <a:r>
              <a:rPr sz="2100">
                <a:solidFill>
                  <a:srgbClr val="00397A"/>
                </a:solidFill>
              </a:rPr>
              <a:t>Una de las</a:t>
            </a:r>
            <a:r>
              <a:rPr sz="2100">
                <a:solidFill>
                  <a:srgbClr val="00397A"/>
                </a:solidFill>
              </a:rPr>
              <a:t> claves de este positivo resultado se basa en la creativa coordinación de una red de centros de investigación nacionales con un nodo central fuerte, capaz de gestionar verticalmente líneas de I+D y con capacidad de I+D técnicas lateral a los objetivos científicos.</a:t>
            </a:r>
            <a:endParaRPr sz="2100">
              <a:solidFill>
                <a:srgbClr val="00397A"/>
              </a:solidFill>
            </a:endParaRPr>
          </a:p>
          <a:p>
            <a:pPr lvl="0" marL="378994" indent="-378994" algn="l">
              <a:spcBef>
                <a:spcPts val="600"/>
              </a:spcBef>
              <a:buSzPct val="100000"/>
              <a:buAutoNum type="arabicPeriod" startAt="1"/>
              <a:defRPr sz="1800">
                <a:solidFill>
                  <a:srgbClr val="000000"/>
                </a:solidFill>
              </a:defRPr>
            </a:pPr>
            <a:r>
              <a:rPr sz="2100">
                <a:solidFill>
                  <a:srgbClr val="00397A"/>
                </a:solidFill>
              </a:rPr>
              <a:t>El impacto es inferior en volumen económico al de las ciencias aplicadas de mayor avance, pero su alcance en desarrollo tecnológico no puede ser suplido por lo que proviene de la ciencia aplicada. </a:t>
            </a:r>
            <a:endParaRPr sz="2100">
              <a:solidFill>
                <a:srgbClr val="00397A"/>
              </a:solidFill>
            </a:endParaRPr>
          </a:p>
          <a:p>
            <a:pPr lvl="0" marL="378994" indent="-378994" algn="l">
              <a:spcBef>
                <a:spcPts val="600"/>
              </a:spcBef>
              <a:buSzPct val="100000"/>
              <a:buAutoNum type="arabicPeriod" startAt="1"/>
              <a:defRPr sz="1800">
                <a:solidFill>
                  <a:srgbClr val="000000"/>
                </a:solidFill>
              </a:defRPr>
            </a:pPr>
            <a:r>
              <a:rPr sz="2100">
                <a:solidFill>
                  <a:srgbClr val="00397A"/>
                </a:solidFill>
              </a:rPr>
              <a:t>A nivel nacional, los grupos han demostrado aportar de forma proporcional a los recursos disponibles, de forma comparable a centros de otras regiones europeas. Ello se debe a una buena gestión, aunque mejorable, de las relaciones entre centros y l</a:t>
            </a:r>
            <a:r>
              <a:rPr sz="2100">
                <a:solidFill>
                  <a:srgbClr val="00397A"/>
                </a:solidFill>
              </a:rPr>
              <a:t>os planes nacionales</a:t>
            </a:r>
            <a:r>
              <a:rPr sz="2100">
                <a:solidFill>
                  <a:srgbClr val="00397A"/>
                </a:solidFill>
              </a:rPr>
              <a:t>.   </a:t>
            </a:r>
            <a:endParaRPr sz="2100">
              <a:solidFill>
                <a:srgbClr val="00397A"/>
              </a:solidFill>
            </a:endParaRPr>
          </a:p>
          <a:p>
            <a:pPr lvl="0" marL="378994" indent="-378994" algn="l">
              <a:spcBef>
                <a:spcPts val="600"/>
              </a:spcBef>
              <a:buSzPct val="100000"/>
              <a:buAutoNum type="arabicPeriod" startAt="1"/>
              <a:defRPr sz="1800">
                <a:solidFill>
                  <a:srgbClr val="000000"/>
                </a:solidFill>
              </a:defRPr>
            </a:pPr>
            <a:r>
              <a:rPr sz="2100">
                <a:solidFill>
                  <a:srgbClr val="00397A"/>
                </a:solidFill>
              </a:rPr>
              <a:t>El modelo es mejorable (en comparación con los centros mundiales referentes en transferencia de conocimiento).  </a:t>
            </a:r>
            <a:endParaRPr sz="2100">
              <a:solidFill>
                <a:srgbClr val="00397A"/>
              </a:solidFill>
            </a:endParaRPr>
          </a:p>
          <a:p>
            <a:pPr lvl="0" marL="378994" indent="-378994" algn="l">
              <a:spcBef>
                <a:spcPts val="600"/>
              </a:spcBef>
              <a:buSzPct val="100000"/>
              <a:buAutoNum type="arabicPeriod" startAt="1"/>
              <a:defRPr sz="1800">
                <a:solidFill>
                  <a:srgbClr val="000000"/>
                </a:solidFill>
              </a:defRPr>
            </a:pPr>
            <a:r>
              <a:rPr sz="2100">
                <a:solidFill>
                  <a:srgbClr val="00397A"/>
                </a:solidFill>
              </a:rPr>
              <a:t>En cualquier estudio realista, debe tenerse en cuenta la dimensión de la financiación a esta línea de actividad (inversión en grandes instalaciones + dotación para planes de I+D). </a:t>
            </a:r>
          </a:p>
        </p:txBody>
      </p:sp>
      <p:sp>
        <p:nvSpPr>
          <p:cNvPr id="822" name="Shape 822"/>
          <p:cNvSpPr/>
          <p:nvPr/>
        </p:nvSpPr>
        <p:spPr>
          <a:xfrm rot="21600000">
            <a:off x="636887" y="1082297"/>
            <a:ext cx="3908013" cy="4191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solidFill>
                  <a:srgbClr val="000000"/>
                </a:solidFill>
              </a:defRPr>
            </a:pPr>
            <a:r>
              <a:rPr b="1" sz="2100">
                <a:solidFill>
                  <a:srgbClr val="00397A"/>
                </a:solidFill>
              </a:rPr>
              <a:t>Conclusiones</a:t>
            </a:r>
            <a:r>
              <a:rPr sz="2100">
                <a:solidFill>
                  <a:srgbClr val="00397A"/>
                </a:solidFill>
              </a:rPr>
              <a:t> (visión personal)</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2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8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82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82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82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82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82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 grpId="1" fill="hold">
                                  <p:stCondLst>
                                    <p:cond delay="0"/>
                                  </p:stCondLst>
                                  <p:iterate type="el" backwards="0">
                                    <p:tmAbs val="0"/>
                                  </p:iterate>
                                  <p:childTnLst>
                                    <p:set>
                                      <p:cBhvr>
                                        <p:cTn id="32" fill="hold"/>
                                        <p:tgtEl>
                                          <p:spTgt spid="821">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21" grpId="1"/>
    </p:bldLst>
  </p:timing>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4" name="Shape 824"/>
          <p:cNvSpPr/>
          <p:nvPr/>
        </p:nvSpPr>
        <p:spPr>
          <a:xfrm rot="21600000">
            <a:off x="647752" y="405737"/>
            <a:ext cx="7887321"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800">
                <a:solidFill>
                  <a:srgbClr val="00397A"/>
                </a:solidFill>
              </a:defRPr>
            </a:lvl1pPr>
          </a:lstStyle>
          <a:p>
            <a:pPr lvl="0">
              <a:defRPr b="0" sz="1800">
                <a:solidFill>
                  <a:srgbClr val="000000"/>
                </a:solidFill>
              </a:defRPr>
            </a:pPr>
            <a:r>
              <a:rPr b="1" sz="2800">
                <a:solidFill>
                  <a:srgbClr val="00397A"/>
                </a:solidFill>
              </a:rPr>
              <a:t>V. Reflexiones sobre el desarrollo tecnológico</a:t>
            </a:r>
          </a:p>
        </p:txBody>
      </p:sp>
      <p:sp>
        <p:nvSpPr>
          <p:cNvPr id="825" name="Shape 825"/>
          <p:cNvSpPr/>
          <p:nvPr/>
        </p:nvSpPr>
        <p:spPr>
          <a:xfrm rot="21600000">
            <a:off x="1277284" y="1969972"/>
            <a:ext cx="10273843" cy="472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78994" indent="-378994" algn="l">
              <a:spcBef>
                <a:spcPts val="1300"/>
              </a:spcBef>
              <a:buSzPct val="100000"/>
              <a:buAutoNum type="arabicPeriod" startAt="1"/>
              <a:defRPr sz="1800">
                <a:solidFill>
                  <a:srgbClr val="000000"/>
                </a:solidFill>
              </a:defRPr>
            </a:pPr>
            <a:r>
              <a:rPr sz="2100">
                <a:solidFill>
                  <a:srgbClr val="00397A"/>
                </a:solidFill>
              </a:rPr>
              <a:t>Apostar por el modelo de física de partículas: red de centros coordinados con capacidad de gestionar eficazmente decisiones de estrategia. </a:t>
            </a:r>
            <a:endParaRPr sz="2100">
              <a:solidFill>
                <a:srgbClr val="00397A"/>
              </a:solidFill>
            </a:endParaRPr>
          </a:p>
          <a:p>
            <a:pPr lvl="0" marL="378994" indent="-378994" algn="l">
              <a:spcBef>
                <a:spcPts val="1300"/>
              </a:spcBef>
              <a:buSzPct val="100000"/>
              <a:buAutoNum type="arabicPeriod" startAt="1"/>
              <a:defRPr sz="1800">
                <a:solidFill>
                  <a:srgbClr val="000000"/>
                </a:solidFill>
              </a:defRPr>
            </a:pPr>
            <a:r>
              <a:rPr sz="2100">
                <a:solidFill>
                  <a:srgbClr val="00397A"/>
                </a:solidFill>
              </a:rPr>
              <a:t>Apostar por experimentos con retos tecnológicos. No solo la física debe definir las líneas de investigación. El retorno tecnológico es muy importante. Los planes estratégicos deben contemplar también el potencial desarrollo  tecnológico, no solo en física.  </a:t>
            </a:r>
            <a:endParaRPr sz="2100">
              <a:solidFill>
                <a:srgbClr val="00397A"/>
              </a:solidFill>
            </a:endParaRPr>
          </a:p>
          <a:p>
            <a:pPr lvl="0" marL="378994" indent="-378994" algn="l">
              <a:spcBef>
                <a:spcPts val="1300"/>
              </a:spcBef>
              <a:buSzPct val="100000"/>
              <a:buAutoNum type="arabicPeriod" startAt="1"/>
              <a:defRPr sz="1800">
                <a:solidFill>
                  <a:srgbClr val="000000"/>
                </a:solidFill>
              </a:defRPr>
            </a:pPr>
            <a:r>
              <a:rPr sz="2100">
                <a:solidFill>
                  <a:srgbClr val="00397A"/>
                </a:solidFill>
              </a:rPr>
              <a:t>Los centros nacionales de esta red deben ser parte esencial de este desarrollo y deben ser los instrumentos para la transferencia al sector privado. No es la mejor aproximación que los grandes nodos transfieran directamente (modelo: CERN como partner tecnológico para TT). </a:t>
            </a:r>
            <a:endParaRPr sz="2100">
              <a:solidFill>
                <a:srgbClr val="00397A"/>
              </a:solidFill>
            </a:endParaRPr>
          </a:p>
          <a:p>
            <a:pPr lvl="0" marL="378994" indent="-378994" algn="l">
              <a:spcBef>
                <a:spcPts val="1300"/>
              </a:spcBef>
              <a:buSzPct val="100000"/>
              <a:buAutoNum type="arabicPeriod" startAt="1"/>
              <a:defRPr sz="1800">
                <a:solidFill>
                  <a:srgbClr val="000000"/>
                </a:solidFill>
              </a:defRPr>
            </a:pPr>
            <a:r>
              <a:rPr sz="2100">
                <a:solidFill>
                  <a:srgbClr val="00397A"/>
                </a:solidFill>
              </a:rPr>
              <a:t>Dar apoyo a la empresa, al ritmo que ella realmente necesite. No debe limitarse a responder a la contribución en especie comprometida ni deben ir siempre de la mano de los grupos de I+D. </a:t>
            </a:r>
          </a:p>
        </p:txBody>
      </p:sp>
      <p:sp>
        <p:nvSpPr>
          <p:cNvPr id="826" name="Shape 826"/>
          <p:cNvSpPr/>
          <p:nvPr/>
        </p:nvSpPr>
        <p:spPr>
          <a:xfrm rot="21600000">
            <a:off x="538687" y="1278939"/>
            <a:ext cx="381475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300">
                <a:solidFill>
                  <a:srgbClr val="00397A"/>
                </a:solidFill>
              </a:defRPr>
            </a:lvl1pPr>
          </a:lstStyle>
          <a:p>
            <a:pPr lvl="0">
              <a:defRPr b="0" sz="1800">
                <a:solidFill>
                  <a:srgbClr val="000000"/>
                </a:solidFill>
              </a:defRPr>
            </a:pPr>
            <a:r>
              <a:rPr b="1" sz="2300">
                <a:solidFill>
                  <a:srgbClr val="00397A"/>
                </a:solidFill>
              </a:rPr>
              <a:t>Consideraciones de futuro</a:t>
            </a:r>
          </a:p>
        </p:txBody>
      </p:sp>
      <p:sp>
        <p:nvSpPr>
          <p:cNvPr id="827" name="Shape 827"/>
          <p:cNvSpPr/>
          <p:nvPr/>
        </p:nvSpPr>
        <p:spPr>
          <a:xfrm rot="21600000">
            <a:off x="1638982" y="6928206"/>
            <a:ext cx="10957398" cy="457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spcBef>
                <a:spcPts val="500"/>
              </a:spcBef>
              <a:defRPr sz="2300">
                <a:solidFill>
                  <a:srgbClr val="00397A"/>
                </a:solidFill>
              </a:defRPr>
            </a:lvl1pPr>
          </a:lstStyle>
          <a:p>
            <a:pPr lvl="0">
              <a:defRPr sz="1800">
                <a:solidFill>
                  <a:srgbClr val="000000"/>
                </a:solidFill>
              </a:defRPr>
            </a:pPr>
            <a:r>
              <a:rPr sz="2300">
                <a:solidFill>
                  <a:srgbClr val="00397A"/>
                </a:solidFill>
              </a:rPr>
              <a:t>¡Ojo! Atentos a los nuevos modelos que vienen de H2020</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25">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8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8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82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82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2" fill="hold">
                                  <p:stCondLst>
                                    <p:cond delay="0"/>
                                  </p:stCondLst>
                                  <p:iterate type="el" backwards="0">
                                    <p:tmAbs val="0"/>
                                  </p:iterate>
                                  <p:childTnLst>
                                    <p:set>
                                      <p:cBhvr>
                                        <p:cTn id="24" fill="hold"/>
                                        <p:tgtEl>
                                          <p:spTgt spid="8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7" grpId="2"/>
      <p:bldP build="p" bldLvl="5" animBg="1" rev="0" advAuto="0" spid="825" grpId="1"/>
    </p:bldLst>
  </p:timing>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9" name="Shape 829"/>
          <p:cNvSpPr/>
          <p:nvPr/>
        </p:nvSpPr>
        <p:spPr>
          <a:xfrm>
            <a:off x="1475691" y="4265997"/>
            <a:ext cx="10265308" cy="1524001"/>
          </a:xfrm>
          <a:prstGeom prst="rect">
            <a:avLst/>
          </a:prstGeom>
          <a:solidFill>
            <a:srgbClr val="BEC3FC">
              <a:alpha val="24000"/>
            </a:srgbClr>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spcBef>
                <a:spcPts val="1200"/>
              </a:spcBef>
              <a:defRPr b="1" i="1" sz="2200">
                <a:solidFill>
                  <a:srgbClr val="00397A"/>
                </a:solidFill>
                <a:latin typeface="Times Roman"/>
                <a:ea typeface="Times Roman"/>
                <a:cs typeface="Times Roman"/>
                <a:sym typeface="Times Roman"/>
              </a:defRPr>
            </a:lvl1pPr>
          </a:lstStyle>
          <a:p>
            <a:pPr lvl="0">
              <a:defRPr b="0" i="0" sz="1800">
                <a:solidFill>
                  <a:srgbClr val="000000"/>
                </a:solidFill>
              </a:defRPr>
            </a:pPr>
            <a:r>
              <a:rPr b="1" i="1" sz="2200">
                <a:solidFill>
                  <a:srgbClr val="00397A"/>
                </a:solidFill>
              </a:rPr>
              <a:t>“By research in pure science, I mean research made without any idea of application to industrial matters but solely with the view of extending our knowledge of the Laws of Nature. I will give just one example of the ‘utility’ of this kind of research, one that has been brought into great prominence by the War—I mean the use of X-rays in surgery…</a:t>
            </a:r>
          </a:p>
        </p:txBody>
      </p:sp>
      <p:sp>
        <p:nvSpPr>
          <p:cNvPr id="830" name="Shape 830"/>
          <p:cNvSpPr/>
          <p:nvPr/>
        </p:nvSpPr>
        <p:spPr>
          <a:xfrm>
            <a:off x="1475691" y="5796169"/>
            <a:ext cx="10265308" cy="1879601"/>
          </a:xfrm>
          <a:prstGeom prst="rect">
            <a:avLst/>
          </a:prstGeom>
          <a:solidFill>
            <a:srgbClr val="BEC3FC">
              <a:alpha val="24000"/>
            </a:srgbClr>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457200">
              <a:spcBef>
                <a:spcPts val="1200"/>
              </a:spcBef>
              <a:defRPr sz="1800">
                <a:solidFill>
                  <a:srgbClr val="000000"/>
                </a:solidFill>
              </a:defRPr>
            </a:pPr>
            <a:r>
              <a:rPr b="1" i="1" sz="2200">
                <a:solidFill>
                  <a:srgbClr val="00397A"/>
                </a:solidFill>
                <a:latin typeface="Times Roman"/>
                <a:ea typeface="Times Roman"/>
                <a:cs typeface="Times Roman"/>
                <a:sym typeface="Times Roman"/>
              </a:rPr>
              <a:t>Now how was this method discovered? It was not the result of a research in applied science to find an improved method of locating bullet wounds. </a:t>
            </a:r>
            <a:r>
              <a:rPr b="1" i="1" sz="2200">
                <a:solidFill>
                  <a:srgbClr val="971817"/>
                </a:solidFill>
                <a:latin typeface="Times Roman"/>
                <a:ea typeface="Times Roman"/>
                <a:cs typeface="Times Roman"/>
                <a:sym typeface="Times Roman"/>
              </a:rPr>
              <a:t>This might have led to improved probes</a:t>
            </a:r>
            <a:r>
              <a:rPr b="1" i="1" sz="2200">
                <a:solidFill>
                  <a:srgbClr val="00397A"/>
                </a:solidFill>
                <a:latin typeface="Times Roman"/>
                <a:ea typeface="Times Roman"/>
                <a:cs typeface="Times Roman"/>
                <a:sym typeface="Times Roman"/>
              </a:rPr>
              <a:t>, but </a:t>
            </a:r>
            <a:r>
              <a:rPr b="1" i="1" sz="2200">
                <a:solidFill>
                  <a:srgbClr val="971817"/>
                </a:solidFill>
                <a:latin typeface="Times Roman"/>
                <a:ea typeface="Times Roman"/>
                <a:cs typeface="Times Roman"/>
                <a:sym typeface="Times Roman"/>
              </a:rPr>
              <a:t>we cannot imagine it leading to the discovery of the X-rays</a:t>
            </a:r>
            <a:r>
              <a:rPr b="1" i="1" sz="2200">
                <a:solidFill>
                  <a:srgbClr val="00397A"/>
                </a:solidFill>
                <a:latin typeface="Times Roman"/>
                <a:ea typeface="Times Roman"/>
                <a:cs typeface="Times Roman"/>
                <a:sym typeface="Times Roman"/>
              </a:rPr>
              <a:t>. No, this method is due to an investigation in pure science, made with the object of discovering what is the nature of Electricity.”</a:t>
            </a:r>
          </a:p>
        </p:txBody>
      </p:sp>
      <p:sp>
        <p:nvSpPr>
          <p:cNvPr id="831" name="Shape 831"/>
          <p:cNvSpPr/>
          <p:nvPr/>
        </p:nvSpPr>
        <p:spPr>
          <a:xfrm>
            <a:off x="9267783" y="7704063"/>
            <a:ext cx="2388655"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b="1" i="1" sz="2200">
                <a:solidFill>
                  <a:srgbClr val="000000"/>
                </a:solidFill>
                <a:latin typeface="Times Roman"/>
                <a:ea typeface="Times Roman"/>
                <a:cs typeface="Times Roman"/>
                <a:sym typeface="Times Roman"/>
              </a:defRPr>
            </a:lvl1pPr>
          </a:lstStyle>
          <a:p>
            <a:pPr lvl="0">
              <a:defRPr b="0" i="0" sz="1800"/>
            </a:pPr>
            <a:r>
              <a:rPr b="1" i="1" sz="2200"/>
              <a:t>J.J. Thomson, 1916</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8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9" grpId="1"/>
      <p:bldP build="whole" bldLvl="1" animBg="1" rev="0" advAuto="0" spid="830" grpId="2"/>
    </p:bldLst>
  </p:timing>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3" name="Shape 833"/>
          <p:cNvSpPr/>
          <p:nvPr/>
        </p:nvSpPr>
        <p:spPr>
          <a:xfrm>
            <a:off x="1475691" y="4265997"/>
            <a:ext cx="10265308" cy="1524001"/>
          </a:xfrm>
          <a:prstGeom prst="rect">
            <a:avLst/>
          </a:prstGeom>
          <a:solidFill>
            <a:srgbClr val="BEC3FC">
              <a:alpha val="5559"/>
            </a:srgbClr>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spcBef>
                <a:spcPts val="1200"/>
              </a:spcBef>
              <a:defRPr b="1" i="1" sz="2200">
                <a:solidFill>
                  <a:srgbClr val="A6AAA8"/>
                </a:solidFill>
                <a:latin typeface="Times Roman"/>
                <a:ea typeface="Times Roman"/>
                <a:cs typeface="Times Roman"/>
                <a:sym typeface="Times Roman"/>
              </a:defRPr>
            </a:lvl1pPr>
          </a:lstStyle>
          <a:p>
            <a:pPr lvl="0">
              <a:defRPr b="0" i="0" sz="1800">
                <a:solidFill>
                  <a:srgbClr val="000000"/>
                </a:solidFill>
              </a:defRPr>
            </a:pPr>
            <a:r>
              <a:rPr b="1" i="1" sz="2200">
                <a:solidFill>
                  <a:srgbClr val="A6AAA8"/>
                </a:solidFill>
              </a:rPr>
              <a:t>“By research in pure science, I mean research made without any idea of application to industrial matters but solely with the view of extending our knowledge of the Laws of Nature. I will give just one example of the ‘utility’ of this kind of research, one that has been brought into great prominence by the War—I mean the use of X-rays in surgery…</a:t>
            </a:r>
          </a:p>
        </p:txBody>
      </p:sp>
      <p:sp>
        <p:nvSpPr>
          <p:cNvPr id="834" name="Shape 834"/>
          <p:cNvSpPr/>
          <p:nvPr/>
        </p:nvSpPr>
        <p:spPr>
          <a:xfrm>
            <a:off x="1475691" y="5796169"/>
            <a:ext cx="10265308" cy="1879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spcBef>
                <a:spcPts val="1200"/>
              </a:spcBef>
              <a:defRPr b="1" i="1" sz="2200">
                <a:solidFill>
                  <a:srgbClr val="A6AAA8"/>
                </a:solidFill>
                <a:latin typeface="Times Roman"/>
                <a:ea typeface="Times Roman"/>
                <a:cs typeface="Times Roman"/>
                <a:sym typeface="Times Roman"/>
              </a:defRPr>
            </a:lvl1pPr>
          </a:lstStyle>
          <a:p>
            <a:pPr lvl="0">
              <a:defRPr b="0" i="0" sz="1800">
                <a:solidFill>
                  <a:srgbClr val="000000"/>
                </a:solidFill>
              </a:defRPr>
            </a:pPr>
            <a:r>
              <a:rPr b="1" i="1" sz="2200">
                <a:solidFill>
                  <a:srgbClr val="A6AAA8"/>
                </a:solidFill>
              </a:rPr>
              <a:t>Now how was this method discovered? It was not the result of a research in applied science to find an improved method of locating bullet wounds. This might have led to improved probes, but we cannot imagine it leading to the discovery of the X-rays. No, this method is due to an investigation in pure science, made with the object of discovering what is the nature of Electricity.”</a:t>
            </a:r>
          </a:p>
        </p:txBody>
      </p:sp>
      <p:sp>
        <p:nvSpPr>
          <p:cNvPr id="835" name="Shape 835"/>
          <p:cNvSpPr/>
          <p:nvPr/>
        </p:nvSpPr>
        <p:spPr>
          <a:xfrm>
            <a:off x="9267783" y="7704063"/>
            <a:ext cx="2388655"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b="1" i="1" sz="2200">
                <a:solidFill>
                  <a:srgbClr val="A6AAA8"/>
                </a:solidFill>
                <a:latin typeface="Times Roman"/>
                <a:ea typeface="Times Roman"/>
                <a:cs typeface="Times Roman"/>
                <a:sym typeface="Times Roman"/>
              </a:defRPr>
            </a:lvl1pPr>
          </a:lstStyle>
          <a:p>
            <a:pPr lvl="0">
              <a:defRPr b="0" i="0" sz="1800">
                <a:solidFill>
                  <a:srgbClr val="000000"/>
                </a:solidFill>
              </a:defRPr>
            </a:pPr>
            <a:r>
              <a:rPr b="1" i="1" sz="2200">
                <a:solidFill>
                  <a:srgbClr val="A6AAA8"/>
                </a:solidFill>
              </a:rPr>
              <a:t>J.J. Thomson, 1916</a:t>
            </a:r>
          </a:p>
        </p:txBody>
      </p:sp>
      <p:pic>
        <p:nvPicPr>
          <p:cNvPr id="836" name="Estator bobinado LC-2.jpeg"/>
          <p:cNvPicPr/>
          <p:nvPr/>
        </p:nvPicPr>
        <p:blipFill>
          <a:blip r:embed="rId2">
            <a:alphaModFix amt="32077"/>
            <a:extLst/>
          </a:blip>
          <a:srcRect l="9689" t="1844" r="12457" b="0"/>
          <a:stretch>
            <a:fillRect/>
          </a:stretch>
        </p:blipFill>
        <p:spPr>
          <a:xfrm>
            <a:off x="10486727" y="28155"/>
            <a:ext cx="2388685" cy="2255702"/>
          </a:xfrm>
          <a:prstGeom prst="rect">
            <a:avLst/>
          </a:prstGeom>
          <a:ln w="12700">
            <a:miter lim="400000"/>
          </a:ln>
        </p:spPr>
      </p:pic>
      <p:pic>
        <p:nvPicPr>
          <p:cNvPr id="837" name="Screen Shot 2014-06-07 at 12.07.57.png"/>
          <p:cNvPicPr/>
          <p:nvPr/>
        </p:nvPicPr>
        <p:blipFill>
          <a:blip r:embed="rId3">
            <a:alphaModFix amt="32077"/>
            <a:extLst/>
          </a:blip>
          <a:stretch>
            <a:fillRect/>
          </a:stretch>
        </p:blipFill>
        <p:spPr>
          <a:xfrm>
            <a:off x="9371917" y="7650936"/>
            <a:ext cx="3519495" cy="1986106"/>
          </a:xfrm>
          <a:prstGeom prst="rect">
            <a:avLst/>
          </a:prstGeom>
          <a:ln w="12700">
            <a:miter lim="400000"/>
          </a:ln>
        </p:spPr>
      </p:pic>
      <p:pic>
        <p:nvPicPr>
          <p:cNvPr id="838" name="Screen Shot 2014-06-07 at 19.31.42.png"/>
          <p:cNvPicPr/>
          <p:nvPr/>
        </p:nvPicPr>
        <p:blipFill>
          <a:blip r:embed="rId4">
            <a:alphaModFix amt="32077"/>
            <a:extLst/>
          </a:blip>
          <a:stretch>
            <a:fillRect/>
          </a:stretch>
        </p:blipFill>
        <p:spPr>
          <a:xfrm>
            <a:off x="52972" y="7650936"/>
            <a:ext cx="9350423" cy="1986106"/>
          </a:xfrm>
          <a:prstGeom prst="rect">
            <a:avLst/>
          </a:prstGeom>
          <a:ln w="12700">
            <a:miter lim="400000"/>
          </a:ln>
        </p:spPr>
      </p:pic>
      <p:pic>
        <p:nvPicPr>
          <p:cNvPr id="839" name="Screen Shot 2014-06-07 at 19.33.14.png"/>
          <p:cNvPicPr/>
          <p:nvPr/>
        </p:nvPicPr>
        <p:blipFill>
          <a:blip r:embed="rId5">
            <a:alphaModFix amt="50442"/>
            <a:extLst/>
          </a:blip>
          <a:stretch>
            <a:fillRect/>
          </a:stretch>
        </p:blipFill>
        <p:spPr>
          <a:xfrm>
            <a:off x="56878" y="28155"/>
            <a:ext cx="6104617" cy="2096932"/>
          </a:xfrm>
          <a:prstGeom prst="rect">
            <a:avLst/>
          </a:prstGeom>
          <a:ln w="12700">
            <a:miter lim="400000"/>
          </a:ln>
        </p:spPr>
      </p:pic>
      <p:pic>
        <p:nvPicPr>
          <p:cNvPr id="840" name="Screen Shot 2014-06-07 at 19.32.56.png"/>
          <p:cNvPicPr/>
          <p:nvPr/>
        </p:nvPicPr>
        <p:blipFill>
          <a:blip r:embed="rId6">
            <a:alphaModFix amt="32077"/>
            <a:extLst/>
          </a:blip>
          <a:stretch>
            <a:fillRect/>
          </a:stretch>
        </p:blipFill>
        <p:spPr>
          <a:xfrm>
            <a:off x="6191621" y="118157"/>
            <a:ext cx="4395886" cy="2075835"/>
          </a:xfrm>
          <a:prstGeom prst="rect">
            <a:avLst/>
          </a:prstGeom>
          <a:ln w="12700">
            <a:miter lim="400000"/>
          </a:ln>
        </p:spPr>
      </p:pic>
      <p:pic>
        <p:nvPicPr>
          <p:cNvPr id="841" name="Screen Shot 2014-06-07 at 19.32.34.png"/>
          <p:cNvPicPr/>
          <p:nvPr/>
        </p:nvPicPr>
        <p:blipFill>
          <a:blip r:embed="rId7">
            <a:alphaModFix amt="50442"/>
            <a:extLst/>
          </a:blip>
          <a:stretch>
            <a:fillRect/>
          </a:stretch>
        </p:blipFill>
        <p:spPr>
          <a:xfrm>
            <a:off x="10634002" y="2291088"/>
            <a:ext cx="5073286" cy="2292474"/>
          </a:xfrm>
          <a:prstGeom prst="rect">
            <a:avLst/>
          </a:prstGeom>
          <a:ln w="12700">
            <a:miter lim="400000"/>
          </a:ln>
        </p:spPr>
      </p:pic>
      <p:pic>
        <p:nvPicPr>
          <p:cNvPr id="842" name="Screen Shot 2014-06-07 at 17.34.11.png"/>
          <p:cNvPicPr/>
          <p:nvPr/>
        </p:nvPicPr>
        <p:blipFill>
          <a:blip r:embed="rId8">
            <a:alphaModFix amt="32077"/>
            <a:extLst/>
          </a:blip>
          <a:stretch>
            <a:fillRect/>
          </a:stretch>
        </p:blipFill>
        <p:spPr>
          <a:xfrm>
            <a:off x="41798" y="6302356"/>
            <a:ext cx="4429389" cy="1371601"/>
          </a:xfrm>
          <a:prstGeom prst="rect">
            <a:avLst/>
          </a:prstGeom>
          <a:ln w="12700">
            <a:miter lim="400000"/>
          </a:ln>
        </p:spPr>
      </p:pic>
      <p:pic>
        <p:nvPicPr>
          <p:cNvPr id="843" name="Screen Shot 2014-06-07 at 08.36.44.png"/>
          <p:cNvPicPr/>
          <p:nvPr/>
        </p:nvPicPr>
        <p:blipFill>
          <a:blip r:embed="rId9">
            <a:alphaModFix amt="32077"/>
            <a:extLst/>
          </a:blip>
          <a:stretch>
            <a:fillRect/>
          </a:stretch>
        </p:blipFill>
        <p:spPr>
          <a:xfrm>
            <a:off x="10127255" y="4716812"/>
            <a:ext cx="2887388" cy="2800874"/>
          </a:xfrm>
          <a:prstGeom prst="rect">
            <a:avLst/>
          </a:prstGeom>
          <a:ln w="12700">
            <a:miter lim="400000"/>
          </a:ln>
        </p:spPr>
      </p:pic>
      <p:pic>
        <p:nvPicPr>
          <p:cNvPr id="844" name="Screen Shot 2014-06-06 at 18.45.19.png"/>
          <p:cNvPicPr/>
          <p:nvPr/>
        </p:nvPicPr>
        <p:blipFill>
          <a:blip r:embed="rId10">
            <a:alphaModFix amt="32077"/>
            <a:extLst/>
          </a:blip>
          <a:stretch>
            <a:fillRect/>
          </a:stretch>
        </p:blipFill>
        <p:spPr>
          <a:xfrm>
            <a:off x="49955" y="3814597"/>
            <a:ext cx="3337986" cy="2494113"/>
          </a:xfrm>
          <a:prstGeom prst="rect">
            <a:avLst/>
          </a:prstGeom>
          <a:ln w="12700">
            <a:miter lim="400000"/>
          </a:ln>
        </p:spPr>
      </p:pic>
      <p:sp>
        <p:nvSpPr>
          <p:cNvPr id="845" name="Shape 845"/>
          <p:cNvSpPr/>
          <p:nvPr/>
        </p:nvSpPr>
        <p:spPr>
          <a:xfrm>
            <a:off x="332821" y="3049481"/>
            <a:ext cx="12339159" cy="1981201"/>
          </a:xfrm>
          <a:prstGeom prst="rect">
            <a:avLst/>
          </a:prstGeom>
          <a:solidFill>
            <a:srgbClr val="DCDEE0">
              <a:alpha val="84170"/>
            </a:srgbClr>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457200">
              <a:spcBef>
                <a:spcPts val="1200"/>
              </a:spcBef>
              <a:defRPr b="1" i="1" sz="12200">
                <a:solidFill>
                  <a:srgbClr val="00397A"/>
                </a:solidFill>
                <a:latin typeface="Times Roman"/>
                <a:ea typeface="Times Roman"/>
                <a:cs typeface="Times Roman"/>
                <a:sym typeface="Times Roman"/>
              </a:defRPr>
            </a:lvl1pPr>
          </a:lstStyle>
          <a:p>
            <a:pPr lvl="0">
              <a:defRPr b="0" i="0" sz="1800">
                <a:solidFill>
                  <a:srgbClr val="000000"/>
                </a:solidFill>
              </a:defRPr>
            </a:pPr>
            <a:r>
              <a:rPr b="1" i="1" sz="12200">
                <a:solidFill>
                  <a:srgbClr val="00397A"/>
                </a:solidFill>
              </a:rPr>
              <a:t>¡ Muchas gracias !</a:t>
            </a:r>
          </a:p>
        </p:txBody>
      </p:sp>
    </p:spTree>
  </p:cSld>
  <p:clrMapOvr>
    <a:masterClrMapping/>
  </p:clrMapOvr>
  <p:transitio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p:transitio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8" name="Shape 848"/>
          <p:cNvSpPr/>
          <p:nvPr/>
        </p:nvSpPr>
        <p:spPr>
          <a:xfrm rot="21600000">
            <a:off x="341696" y="830300"/>
            <a:ext cx="794746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500">
                <a:solidFill>
                  <a:srgbClr val="00397A"/>
                </a:solidFill>
              </a:defRPr>
            </a:lvl1pPr>
          </a:lstStyle>
          <a:p>
            <a:pPr lvl="0">
              <a:defRPr b="0" sz="1800">
                <a:solidFill>
                  <a:srgbClr val="000000"/>
                </a:solidFill>
              </a:defRPr>
            </a:pPr>
            <a:r>
              <a:rPr b="1" sz="2500">
                <a:solidFill>
                  <a:srgbClr val="00397A"/>
                </a:solidFill>
              </a:rPr>
              <a:t>Comparación de modelos de desarrollo tecnológico</a:t>
            </a:r>
          </a:p>
        </p:txBody>
      </p:sp>
      <p:sp>
        <p:nvSpPr>
          <p:cNvPr id="849" name="Shape 849"/>
          <p:cNvSpPr/>
          <p:nvPr/>
        </p:nvSpPr>
        <p:spPr>
          <a:xfrm rot="21600000">
            <a:off x="294693" y="232677"/>
            <a:ext cx="921335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300">
                <a:solidFill>
                  <a:srgbClr val="00397A"/>
                </a:solidFill>
              </a:defRPr>
            </a:lvl1pPr>
          </a:lstStyle>
          <a:p>
            <a:pPr lvl="0">
              <a:defRPr b="0" sz="1800">
                <a:solidFill>
                  <a:srgbClr val="000000"/>
                </a:solidFill>
              </a:defRPr>
            </a:pPr>
            <a:r>
              <a:rPr b="1" sz="3300">
                <a:solidFill>
                  <a:srgbClr val="00397A"/>
                </a:solidFill>
              </a:rPr>
              <a:t>IV. Análisis sobre los resultados tecnológicos</a:t>
            </a:r>
          </a:p>
        </p:txBody>
      </p:sp>
      <p:sp>
        <p:nvSpPr>
          <p:cNvPr id="850" name="Shape 850"/>
          <p:cNvSpPr/>
          <p:nvPr/>
        </p:nvSpPr>
        <p:spPr>
          <a:xfrm>
            <a:off x="1190355" y="2914602"/>
            <a:ext cx="11171354" cy="56769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500"/>
              </a:spcBef>
              <a:defRPr sz="1800">
                <a:solidFill>
                  <a:srgbClr val="000000"/>
                </a:solidFill>
              </a:defRPr>
            </a:pPr>
            <a:r>
              <a:rPr sz="2000">
                <a:solidFill>
                  <a:srgbClr val="00397A"/>
                </a:solidFill>
              </a:rPr>
              <a:t>The ability of CERN to carry out internally </a:t>
            </a:r>
            <a:r>
              <a:rPr b="1" sz="2000">
                <a:solidFill>
                  <a:srgbClr val="00397A"/>
                </a:solidFill>
              </a:rPr>
              <a:t>major technological innovation</a:t>
            </a:r>
            <a:r>
              <a:rPr sz="2000">
                <a:solidFill>
                  <a:srgbClr val="00397A"/>
                </a:solidFill>
              </a:rPr>
              <a:t> efforts associated to the design, development and fabrication of essential components of its research infrastructure, such as the dipole magnets of the Large Hadron Collider, was linked to a number of practical features:</a:t>
            </a:r>
            <a:endParaRPr sz="2000">
              <a:solidFill>
                <a:srgbClr val="00397A"/>
              </a:solidFill>
            </a:endParaRPr>
          </a:p>
          <a:p>
            <a:pPr lvl="0" marL="491066" indent="-491066" algn="l">
              <a:spcBef>
                <a:spcPts val="500"/>
              </a:spcBef>
              <a:buSzPct val="100000"/>
              <a:buChar char="•"/>
              <a:defRPr sz="1800">
                <a:solidFill>
                  <a:srgbClr val="000000"/>
                </a:solidFill>
              </a:defRPr>
            </a:pPr>
            <a:r>
              <a:rPr b="1" sz="2000">
                <a:solidFill>
                  <a:srgbClr val="00397A"/>
                </a:solidFill>
              </a:rPr>
              <a:t>Its size</a:t>
            </a:r>
            <a:r>
              <a:rPr sz="2000">
                <a:solidFill>
                  <a:srgbClr val="00397A"/>
                </a:solidFill>
              </a:rPr>
              <a:t>, which allows CERN to accommodate the various early stages of a project without detracting from its on-going authorised and funded projects; </a:t>
            </a:r>
            <a:endParaRPr sz="2000">
              <a:solidFill>
                <a:srgbClr val="00397A"/>
              </a:solidFill>
            </a:endParaRPr>
          </a:p>
          <a:p>
            <a:pPr lvl="0" marL="491066" indent="-491066" algn="l">
              <a:spcBef>
                <a:spcPts val="300"/>
              </a:spcBef>
              <a:buSzPct val="100000"/>
              <a:buChar char="•"/>
              <a:defRPr sz="1800">
                <a:solidFill>
                  <a:srgbClr val="000000"/>
                </a:solidFill>
              </a:defRPr>
            </a:pPr>
            <a:r>
              <a:rPr sz="2000">
                <a:solidFill>
                  <a:srgbClr val="00397A"/>
                </a:solidFill>
              </a:rPr>
              <a:t>Its </a:t>
            </a:r>
            <a:r>
              <a:rPr b="1" sz="2000">
                <a:solidFill>
                  <a:srgbClr val="00397A"/>
                </a:solidFill>
              </a:rPr>
              <a:t>internal staff</a:t>
            </a:r>
            <a:r>
              <a:rPr sz="2000">
                <a:solidFill>
                  <a:srgbClr val="00397A"/>
                </a:solidFill>
              </a:rPr>
              <a:t> who have </a:t>
            </a:r>
            <a:r>
              <a:rPr b="1" sz="2000">
                <a:solidFill>
                  <a:srgbClr val="00397A"/>
                </a:solidFill>
              </a:rPr>
              <a:t>advanced knowledge</a:t>
            </a:r>
            <a:r>
              <a:rPr sz="2000">
                <a:solidFill>
                  <a:srgbClr val="00397A"/>
                </a:solidFill>
              </a:rPr>
              <a:t> of the various design and engineering possibilities of equipment, </a:t>
            </a:r>
            <a:endParaRPr sz="2000">
              <a:solidFill>
                <a:srgbClr val="00397A"/>
              </a:solidFill>
            </a:endParaRPr>
          </a:p>
          <a:p>
            <a:pPr lvl="0" marL="491066" indent="-491066" algn="l">
              <a:spcBef>
                <a:spcPts val="500"/>
              </a:spcBef>
              <a:buSzPct val="100000"/>
              <a:buChar char="•"/>
              <a:defRPr sz="1800">
                <a:solidFill>
                  <a:srgbClr val="000000"/>
                </a:solidFill>
              </a:defRPr>
            </a:pPr>
            <a:r>
              <a:rPr b="1" sz="2000">
                <a:solidFill>
                  <a:srgbClr val="00397A"/>
                </a:solidFill>
              </a:rPr>
              <a:t>have access to extensive international networks</a:t>
            </a:r>
            <a:r>
              <a:rPr sz="2000">
                <a:solidFill>
                  <a:srgbClr val="00397A"/>
                </a:solidFill>
              </a:rPr>
              <a:t>, and </a:t>
            </a:r>
            <a:endParaRPr sz="2000">
              <a:solidFill>
                <a:srgbClr val="00397A"/>
              </a:solidFill>
            </a:endParaRPr>
          </a:p>
          <a:p>
            <a:pPr lvl="0" marL="491066" indent="-491066" algn="l">
              <a:spcBef>
                <a:spcPts val="2200"/>
              </a:spcBef>
              <a:buSzPct val="100000"/>
              <a:buChar char="•"/>
              <a:defRPr sz="1800">
                <a:solidFill>
                  <a:srgbClr val="000000"/>
                </a:solidFill>
              </a:defRPr>
            </a:pPr>
            <a:r>
              <a:rPr sz="2000">
                <a:solidFill>
                  <a:srgbClr val="00397A"/>
                </a:solidFill>
              </a:rPr>
              <a:t>have the capacity to</a:t>
            </a:r>
            <a:r>
              <a:rPr b="1" sz="2000">
                <a:solidFill>
                  <a:srgbClr val="00397A"/>
                </a:solidFill>
              </a:rPr>
              <a:t> develop long-range plans beside their primary work assignment</a:t>
            </a:r>
            <a:r>
              <a:rPr sz="2000">
                <a:solidFill>
                  <a:srgbClr val="00397A"/>
                </a:solidFill>
              </a:rPr>
              <a:t>; </a:t>
            </a:r>
            <a:endParaRPr sz="2000">
              <a:solidFill>
                <a:srgbClr val="00397A"/>
              </a:solidFill>
            </a:endParaRPr>
          </a:p>
          <a:p>
            <a:pPr lvl="0" marL="491066" indent="-491066" algn="l">
              <a:spcBef>
                <a:spcPts val="500"/>
              </a:spcBef>
              <a:buSzPct val="100000"/>
              <a:buChar char="•"/>
              <a:defRPr sz="1800">
                <a:solidFill>
                  <a:srgbClr val="000000"/>
                </a:solidFill>
              </a:defRPr>
            </a:pPr>
            <a:r>
              <a:rPr sz="2000">
                <a:solidFill>
                  <a:srgbClr val="00397A"/>
                </a:solidFill>
              </a:rPr>
              <a:t>Its degree of </a:t>
            </a:r>
            <a:r>
              <a:rPr b="1" sz="2000">
                <a:solidFill>
                  <a:srgbClr val="00397A"/>
                </a:solidFill>
              </a:rPr>
              <a:t>flexibility in the management and internal accounting </a:t>
            </a:r>
            <a:r>
              <a:rPr sz="2000">
                <a:solidFill>
                  <a:srgbClr val="00397A"/>
                </a:solidFill>
              </a:rPr>
              <a:t>procedures. </a:t>
            </a:r>
            <a:br>
              <a:rPr sz="2000">
                <a:solidFill>
                  <a:srgbClr val="00397A"/>
                </a:solidFill>
              </a:rPr>
            </a:br>
            <a:r>
              <a:rPr sz="2000">
                <a:solidFill>
                  <a:srgbClr val="00397A"/>
                </a:solidFill>
              </a:rPr>
              <a:t>The decision to develop internally such technological effort is largely associated with risk management strategies and constraints. </a:t>
            </a:r>
            <a:endParaRPr sz="2000">
              <a:solidFill>
                <a:srgbClr val="00397A"/>
              </a:solidFill>
            </a:endParaRPr>
          </a:p>
          <a:p>
            <a:pPr lvl="0" marL="491066" indent="-491066" algn="l">
              <a:spcBef>
                <a:spcPts val="500"/>
              </a:spcBef>
              <a:buSzPct val="100000"/>
              <a:buChar char="•"/>
              <a:defRPr sz="1800">
                <a:solidFill>
                  <a:srgbClr val="000000"/>
                </a:solidFill>
              </a:defRPr>
            </a:pPr>
            <a:r>
              <a:rPr sz="2000">
                <a:solidFill>
                  <a:srgbClr val="00397A"/>
                </a:solidFill>
              </a:rPr>
              <a:t>Respond to time, schedule and cost constraints for unique and highly innovative equipment; </a:t>
            </a:r>
            <a:endParaRPr sz="2000">
              <a:solidFill>
                <a:srgbClr val="00397A"/>
              </a:solidFill>
            </a:endParaRPr>
          </a:p>
          <a:p>
            <a:pPr lvl="0" marL="491066" indent="-491066" algn="l">
              <a:spcBef>
                <a:spcPts val="500"/>
              </a:spcBef>
              <a:buSzPct val="100000"/>
              <a:buChar char="•"/>
              <a:defRPr sz="1800">
                <a:solidFill>
                  <a:srgbClr val="000000"/>
                </a:solidFill>
              </a:defRPr>
            </a:pPr>
            <a:r>
              <a:rPr sz="2000">
                <a:solidFill>
                  <a:srgbClr val="00397A"/>
                </a:solidFill>
              </a:rPr>
              <a:t>Avoid potential legal proceeding with under-performing contractors; </a:t>
            </a:r>
            <a:endParaRPr sz="2000">
              <a:solidFill>
                <a:srgbClr val="00397A"/>
              </a:solidFill>
            </a:endParaRPr>
          </a:p>
          <a:p>
            <a:pPr lvl="0" marL="491066" indent="-491066" algn="l">
              <a:spcBef>
                <a:spcPts val="500"/>
              </a:spcBef>
              <a:buSzPct val="100000"/>
              <a:buChar char="•"/>
              <a:defRPr sz="1800">
                <a:solidFill>
                  <a:srgbClr val="000000"/>
                </a:solidFill>
              </a:defRPr>
            </a:pPr>
            <a:r>
              <a:rPr sz="2000">
                <a:solidFill>
                  <a:srgbClr val="00397A"/>
                </a:solidFill>
              </a:rPr>
              <a:t>Avoid risks related to juste retour mechanisms. </a:t>
            </a:r>
          </a:p>
        </p:txBody>
      </p:sp>
      <p:sp>
        <p:nvSpPr>
          <p:cNvPr id="851" name="Shape 851"/>
          <p:cNvSpPr/>
          <p:nvPr/>
        </p:nvSpPr>
        <p:spPr>
          <a:xfrm>
            <a:off x="7375362" y="8708725"/>
            <a:ext cx="5515278"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solidFill>
                  <a:srgbClr val="000000"/>
                </a:solidFill>
              </a:defRPr>
            </a:pPr>
            <a:r>
              <a:rPr i="1" sz="1500">
                <a:solidFill>
                  <a:srgbClr val="5747C1"/>
                </a:solidFill>
              </a:rPr>
              <a:t>Report on The Impacts of Large Research Infrastructures on Economic Innovation and on Society: Case studies at CERN.</a:t>
            </a:r>
            <a:endParaRPr i="1" sz="1500">
              <a:solidFill>
                <a:srgbClr val="5747C1"/>
              </a:solidFill>
            </a:endParaRPr>
          </a:p>
          <a:p>
            <a:pPr lvl="0" algn="l">
              <a:defRPr sz="1800">
                <a:solidFill>
                  <a:srgbClr val="000000"/>
                </a:solidFill>
              </a:defRPr>
            </a:pPr>
            <a:r>
              <a:rPr i="1" sz="1500">
                <a:solidFill>
                  <a:srgbClr val="5747C1"/>
                </a:solidFill>
              </a:rPr>
              <a:t> 30th GSF meeting – Room document. </a:t>
            </a:r>
            <a:endParaRPr i="1" sz="1500">
              <a:solidFill>
                <a:srgbClr val="5747C1"/>
              </a:solidFill>
            </a:endParaRPr>
          </a:p>
          <a:p>
            <a:pPr lvl="0" algn="l">
              <a:defRPr sz="1800">
                <a:solidFill>
                  <a:srgbClr val="000000"/>
                </a:solidFill>
              </a:defRPr>
            </a:pPr>
            <a:r>
              <a:rPr i="1" sz="1500">
                <a:solidFill>
                  <a:srgbClr val="5747C1"/>
                </a:solidFill>
              </a:rPr>
              <a:t>OECD Global Science Forum. 2014</a:t>
            </a:r>
            <a:endParaRPr i="1" sz="1500">
              <a:solidFill>
                <a:srgbClr val="5747C1"/>
              </a:solidFill>
            </a:endParaRPr>
          </a:p>
        </p:txBody>
      </p:sp>
      <p:grpSp>
        <p:nvGrpSpPr>
          <p:cNvPr id="854" name="Group 854"/>
          <p:cNvGrpSpPr/>
          <p:nvPr/>
        </p:nvGrpSpPr>
        <p:grpSpPr>
          <a:xfrm>
            <a:off x="377183" y="1384323"/>
            <a:ext cx="10957398" cy="1044413"/>
            <a:chOff x="-184266" y="-1403"/>
            <a:chExt cx="10957397" cy="1044411"/>
          </a:xfrm>
        </p:grpSpPr>
        <p:sp>
          <p:nvSpPr>
            <p:cNvPr id="852" name="Shape 852"/>
            <p:cNvSpPr/>
            <p:nvPr/>
          </p:nvSpPr>
          <p:spPr>
            <a:xfrm rot="21600000">
              <a:off x="205348" y="131506"/>
              <a:ext cx="10178169" cy="778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b="1" sz="2400">
                  <a:solidFill>
                    <a:srgbClr val="00397A"/>
                  </a:solidFill>
                </a:defRPr>
              </a:lvl1pPr>
            </a:lstStyle>
            <a:p>
              <a:pPr lvl="0">
                <a:defRPr b="0" sz="1800">
                  <a:solidFill>
                    <a:srgbClr val="000000"/>
                  </a:solidFill>
                </a:defRPr>
              </a:pPr>
              <a:r>
                <a:rPr b="1" sz="2400">
                  <a:solidFill>
                    <a:srgbClr val="00397A"/>
                  </a:solidFill>
                </a:rPr>
                <a:t>1. El modelo de desarrollo tecnológico en física de partículas frente a otras ciencias básicas en Europa</a:t>
              </a:r>
            </a:p>
          </p:txBody>
        </p:sp>
        <p:sp>
          <p:nvSpPr>
            <p:cNvPr id="853" name="Shape 853"/>
            <p:cNvSpPr/>
            <p:nvPr/>
          </p:nvSpPr>
          <p:spPr>
            <a:xfrm>
              <a:off x="-184267" y="-1404"/>
              <a:ext cx="10957398" cy="1044413"/>
            </a:xfrm>
            <a:prstGeom prst="roundRect">
              <a:avLst>
                <a:gd name="adj" fmla="val 14839"/>
              </a:avLst>
            </a:prstGeom>
            <a:gradFill flip="none" rotWithShape="1">
              <a:gsLst>
                <a:gs pos="0">
                  <a:srgbClr val="00A6AC">
                    <a:alpha val="6244"/>
                  </a:srgbClr>
                </a:gs>
                <a:gs pos="100000">
                  <a:srgbClr val="005C5F">
                    <a:alpha val="6244"/>
                  </a:srgbClr>
                </a:gs>
              </a:gsLst>
              <a:lin ang="5400000" scaled="0"/>
            </a:gradFill>
            <a:ln w="12700" cap="flat">
              <a:noFill/>
              <a:miter lim="400000"/>
            </a:ln>
            <a:effectLst>
              <a:outerShdw sx="100000" sy="100000" kx="0" ky="0" algn="b" rotWithShape="0" blurRad="76200" dist="0" dir="18900000">
                <a:srgbClr val="000000">
                  <a:alpha val="80000"/>
                </a:srgbClr>
              </a:outerShdw>
            </a:effectLst>
          </p:spPr>
          <p:txBody>
            <a:bodyPr wrap="square" lIns="0" tIns="0" rIns="0" bIns="0" numCol="1" anchor="ctr">
              <a:noAutofit/>
            </a:bodyPr>
            <a:lstStyle/>
            <a:p>
              <a:pPr lvl="0">
                <a:defRPr sz="2400">
                  <a:effectLst>
                    <a:outerShdw sx="100000" sy="100000" kx="0" ky="0" algn="b" rotWithShape="0" blurRad="25400" dist="23998" dir="2700000">
                      <a:srgbClr val="000000">
                        <a:alpha val="31034"/>
                      </a:srgbClr>
                    </a:outerShdw>
                  </a:effectLst>
                </a:defRPr>
              </a:pPr>
            </a:p>
          </p:txBody>
        </p:sp>
      </p:grpSp>
      <p:sp>
        <p:nvSpPr>
          <p:cNvPr id="855" name="Shape 855"/>
          <p:cNvSpPr/>
          <p:nvPr/>
        </p:nvSpPr>
        <p:spPr>
          <a:xfrm rot="21600000">
            <a:off x="587884" y="2458458"/>
            <a:ext cx="658925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500">
                <a:solidFill>
                  <a:srgbClr val="00397A"/>
                </a:solidFill>
              </a:defRPr>
            </a:lvl1pPr>
          </a:lstStyle>
          <a:p>
            <a:pPr lvl="0">
              <a:defRPr b="0" sz="1800">
                <a:solidFill>
                  <a:srgbClr val="000000"/>
                </a:solidFill>
              </a:defRPr>
            </a:pPr>
            <a:r>
              <a:rPr b="1" sz="2500">
                <a:solidFill>
                  <a:srgbClr val="00397A"/>
                </a:solidFill>
              </a:rPr>
              <a:t>Causas para un mayor retorno tecnológico</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50">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8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85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85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85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85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85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 grpId="1" fill="hold">
                                  <p:stCondLst>
                                    <p:cond delay="0"/>
                                  </p:stCondLst>
                                  <p:iterate type="el" backwards="0">
                                    <p:tmAbs val="0"/>
                                  </p:iterate>
                                  <p:childTnLst>
                                    <p:set>
                                      <p:cBhvr>
                                        <p:cTn id="32" fill="hold"/>
                                        <p:tgtEl>
                                          <p:spTgt spid="85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1" grpId="1" fill="hold">
                                  <p:stCondLst>
                                    <p:cond delay="0"/>
                                  </p:stCondLst>
                                  <p:iterate type="el" backwards="0">
                                    <p:tmAbs val="0"/>
                                  </p:iterate>
                                  <p:childTnLst>
                                    <p:set>
                                      <p:cBhvr>
                                        <p:cTn id="36" fill="hold"/>
                                        <p:tgtEl>
                                          <p:spTgt spid="85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0" presetID="1" grpId="1" fill="hold">
                                  <p:stCondLst>
                                    <p:cond delay="0"/>
                                  </p:stCondLst>
                                  <p:iterate type="el" backwards="0">
                                    <p:tmAbs val="0"/>
                                  </p:iterate>
                                  <p:childTnLst>
                                    <p:set>
                                      <p:cBhvr>
                                        <p:cTn id="40" fill="hold"/>
                                        <p:tgtEl>
                                          <p:spTgt spid="850">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50" grpId="1"/>
    </p:bldLst>
  </p:timing>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7" name="Shape 857"/>
          <p:cNvSpPr/>
          <p:nvPr/>
        </p:nvSpPr>
        <p:spPr>
          <a:xfrm>
            <a:off x="788743" y="738613"/>
            <a:ext cx="8568371" cy="187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solidFill>
                  <a:srgbClr val="000000"/>
                </a:solidFill>
              </a:defRPr>
            </a:pPr>
            <a:r>
              <a:rPr b="1" sz="2300">
                <a:solidFill>
                  <a:srgbClr val="002452"/>
                </a:solidFill>
              </a:rPr>
              <a:t>Fiscal Year 2007: 200 US universities and research hospitals</a:t>
            </a:r>
            <a:endParaRPr b="1" sz="2300">
              <a:solidFill>
                <a:srgbClr val="002452"/>
              </a:solidFill>
            </a:endParaRPr>
          </a:p>
          <a:p>
            <a:pPr lvl="0" algn="l">
              <a:defRPr sz="1800">
                <a:solidFill>
                  <a:srgbClr val="000000"/>
                </a:solidFill>
              </a:defRPr>
            </a:pPr>
            <a:r>
              <a:rPr b="1" sz="2300">
                <a:solidFill>
                  <a:srgbClr val="002452"/>
                </a:solidFill>
              </a:rPr>
              <a:t>•  New Issued US Patents: &gt; 9800</a:t>
            </a:r>
            <a:endParaRPr b="1" sz="2300">
              <a:solidFill>
                <a:srgbClr val="002452"/>
              </a:solidFill>
            </a:endParaRPr>
          </a:p>
          <a:p>
            <a:pPr lvl="0" algn="l">
              <a:defRPr sz="1800">
                <a:solidFill>
                  <a:srgbClr val="000000"/>
                </a:solidFill>
              </a:defRPr>
            </a:pPr>
            <a:r>
              <a:rPr b="1" sz="2300">
                <a:solidFill>
                  <a:srgbClr val="002452"/>
                </a:solidFill>
              </a:rPr>
              <a:t>•  New License Agreements: &gt;4200</a:t>
            </a:r>
            <a:endParaRPr b="1" sz="2300">
              <a:solidFill>
                <a:srgbClr val="002452"/>
              </a:solidFill>
            </a:endParaRPr>
          </a:p>
          <a:p>
            <a:pPr lvl="0" algn="l">
              <a:defRPr sz="1800">
                <a:solidFill>
                  <a:srgbClr val="000000"/>
                </a:solidFill>
              </a:defRPr>
            </a:pPr>
            <a:r>
              <a:rPr b="1" sz="2300">
                <a:solidFill>
                  <a:srgbClr val="002452"/>
                </a:solidFill>
              </a:rPr>
              <a:t>• Total Licenses yielding income: &gt;11,000 </a:t>
            </a:r>
            <a:endParaRPr b="1" sz="2300">
              <a:solidFill>
                <a:srgbClr val="002452"/>
              </a:solidFill>
            </a:endParaRPr>
          </a:p>
          <a:p>
            <a:pPr lvl="0" algn="l">
              <a:defRPr sz="1800">
                <a:solidFill>
                  <a:srgbClr val="000000"/>
                </a:solidFill>
              </a:defRPr>
            </a:pPr>
            <a:r>
              <a:rPr b="1" sz="2300">
                <a:solidFill>
                  <a:srgbClr val="002452"/>
                </a:solidFill>
              </a:rPr>
              <a:t>•  New Startup Companies: &gt;480</a:t>
            </a:r>
          </a:p>
        </p:txBody>
      </p:sp>
      <p:sp>
        <p:nvSpPr>
          <p:cNvPr id="858" name="Shape 858"/>
          <p:cNvSpPr/>
          <p:nvPr/>
        </p:nvSpPr>
        <p:spPr>
          <a:xfrm>
            <a:off x="735536" y="2804075"/>
            <a:ext cx="11533728" cy="223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solidFill>
                  <a:srgbClr val="000000"/>
                </a:solidFill>
              </a:defRPr>
            </a:pPr>
            <a:r>
              <a:rPr b="1" sz="2300">
                <a:solidFill>
                  <a:srgbClr val="002452"/>
                </a:solidFill>
              </a:rPr>
              <a:t>Even with large number of licenses and spinouts, income was not large on the</a:t>
            </a:r>
            <a:endParaRPr b="1" sz="2300">
              <a:solidFill>
                <a:srgbClr val="002452"/>
              </a:solidFill>
            </a:endParaRPr>
          </a:p>
          <a:p>
            <a:pPr lvl="0" algn="l">
              <a:defRPr sz="1800">
                <a:solidFill>
                  <a:srgbClr val="000000"/>
                </a:solidFill>
              </a:defRPr>
            </a:pPr>
            <a:r>
              <a:rPr b="1" sz="2300">
                <a:solidFill>
                  <a:srgbClr val="002452"/>
                </a:solidFill>
              </a:rPr>
              <a:t>average</a:t>
            </a:r>
            <a:endParaRPr b="1" sz="2300">
              <a:solidFill>
                <a:srgbClr val="002452"/>
              </a:solidFill>
            </a:endParaRPr>
          </a:p>
          <a:p>
            <a:pPr lvl="0" algn="l">
              <a:defRPr sz="1800">
                <a:solidFill>
                  <a:srgbClr val="000000"/>
                </a:solidFill>
              </a:defRPr>
            </a:pPr>
            <a:r>
              <a:rPr b="1" sz="2300">
                <a:solidFill>
                  <a:srgbClr val="002452"/>
                </a:solidFill>
              </a:rPr>
              <a:t>•  Licensing revenue from &gt;200 research institutions in FY 2007: $2.0 Billion (U.S.)</a:t>
            </a:r>
            <a:endParaRPr b="1" sz="2300">
              <a:solidFill>
                <a:srgbClr val="002452"/>
              </a:solidFill>
            </a:endParaRPr>
          </a:p>
          <a:p>
            <a:pPr lvl="0" algn="l">
              <a:defRPr sz="1800">
                <a:solidFill>
                  <a:srgbClr val="000000"/>
                </a:solidFill>
              </a:defRPr>
            </a:pPr>
            <a:r>
              <a:rPr b="1" sz="2300">
                <a:solidFill>
                  <a:srgbClr val="002452"/>
                </a:solidFill>
              </a:rPr>
              <a:t>•  BUT...this is on a research base of: $ 41 Billion</a:t>
            </a:r>
            <a:endParaRPr b="1" sz="2300">
              <a:solidFill>
                <a:srgbClr val="002452"/>
              </a:solidFill>
            </a:endParaRPr>
          </a:p>
          <a:p>
            <a:pPr lvl="0" algn="l">
              <a:defRPr sz="1800">
                <a:solidFill>
                  <a:srgbClr val="000000"/>
                </a:solidFill>
              </a:defRPr>
            </a:pPr>
            <a:r>
              <a:rPr b="1" sz="2300">
                <a:solidFill>
                  <a:srgbClr val="002452"/>
                </a:solidFill>
              </a:rPr>
              <a:t>•  Thus, Licensing revenue, after 25 years of experience averages:</a:t>
            </a:r>
            <a:endParaRPr b="1" sz="2300">
              <a:solidFill>
                <a:srgbClr val="002452"/>
              </a:solidFill>
            </a:endParaRPr>
          </a:p>
          <a:p>
            <a:pPr lvl="0" algn="l">
              <a:defRPr sz="1800">
                <a:solidFill>
                  <a:srgbClr val="000000"/>
                </a:solidFill>
              </a:defRPr>
            </a:pPr>
            <a:r>
              <a:rPr b="1" sz="2300">
                <a:solidFill>
                  <a:srgbClr val="002452"/>
                </a:solidFill>
              </a:rPr>
              <a:t>only 5 % of research expenditures</a:t>
            </a:r>
          </a:p>
        </p:txBody>
      </p:sp>
      <p:sp>
        <p:nvSpPr>
          <p:cNvPr id="859" name="Shape 859"/>
          <p:cNvSpPr/>
          <p:nvPr/>
        </p:nvSpPr>
        <p:spPr>
          <a:xfrm>
            <a:off x="657323" y="5434587"/>
            <a:ext cx="12107864" cy="259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solidFill>
                  <a:srgbClr val="000000"/>
                </a:solidFill>
              </a:defRPr>
            </a:pPr>
            <a:r>
              <a:rPr b="1" sz="2300">
                <a:solidFill>
                  <a:srgbClr val="002452"/>
                </a:solidFill>
              </a:rPr>
              <a:t>Between 1996 and 2006, MIT earned $490 million, from $12.2 billion in funded R&amp;D: 0.3%.  </a:t>
            </a:r>
            <a:endParaRPr b="1" sz="2300">
              <a:solidFill>
                <a:srgbClr val="002452"/>
              </a:solidFill>
            </a:endParaRPr>
          </a:p>
          <a:p>
            <a:pPr lvl="0" algn="l">
              <a:defRPr sz="1800">
                <a:solidFill>
                  <a:srgbClr val="000000"/>
                </a:solidFill>
              </a:defRPr>
            </a:pPr>
            <a:r>
              <a:rPr b="1" sz="2300">
                <a:solidFill>
                  <a:srgbClr val="002452"/>
                </a:solidFill>
              </a:rPr>
              <a:t>If MIT’s record of commercializing publically - funded R&amp;D is so poor, doesn’t the tech transfer system really need a major overhaul?</a:t>
            </a:r>
            <a:endParaRPr b="1" sz="2300">
              <a:solidFill>
                <a:srgbClr val="002452"/>
              </a:solidFill>
            </a:endParaRPr>
          </a:p>
          <a:p>
            <a:pPr lvl="0" algn="l">
              <a:defRPr sz="1800">
                <a:solidFill>
                  <a:srgbClr val="000000"/>
                </a:solidFill>
              </a:defRPr>
            </a:pPr>
            <a:endParaRPr b="1" sz="2300">
              <a:solidFill>
                <a:srgbClr val="002452"/>
              </a:solidFill>
            </a:endParaRPr>
          </a:p>
          <a:p>
            <a:pPr lvl="0" algn="l">
              <a:defRPr sz="1800">
                <a:solidFill>
                  <a:srgbClr val="000000"/>
                </a:solidFill>
              </a:defRPr>
            </a:pPr>
            <a:endParaRPr b="1" sz="2300">
              <a:solidFill>
                <a:srgbClr val="002452"/>
              </a:solidFill>
            </a:endParaRPr>
          </a:p>
          <a:p>
            <a:pPr lvl="0" algn="l">
              <a:defRPr sz="1800">
                <a:solidFill>
                  <a:srgbClr val="000000"/>
                </a:solidFill>
              </a:defRPr>
            </a:pPr>
            <a:r>
              <a:rPr b="1" sz="2300" u="sng">
                <a:solidFill>
                  <a:srgbClr val="002452"/>
                </a:solidFill>
                <a:hlinkClick r:id="rId2" invalidUrl="" action="" tgtFrame="" tooltip="" history="1" highlightClick="0" endSnd="0"/>
              </a:rPr>
              <a:t>http://billpayne.com/2010/11/25/even-mit-hasn’t-figured-out-technology-transfer.html</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nvSpPr>
        <p:spPr>
          <a:xfrm rot="21600000">
            <a:off x="523093" y="345264"/>
            <a:ext cx="1156885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500">
                <a:solidFill>
                  <a:srgbClr val="00397A"/>
                </a:solidFill>
              </a:defRPr>
            </a:lvl1pPr>
          </a:lstStyle>
          <a:p>
            <a:pPr lvl="0">
              <a:defRPr b="0" sz="1800">
                <a:solidFill>
                  <a:srgbClr val="000000"/>
                </a:solidFill>
              </a:defRPr>
            </a:pPr>
            <a:r>
              <a:rPr b="1" sz="3500">
                <a:solidFill>
                  <a:srgbClr val="00397A"/>
                </a:solidFill>
              </a:rPr>
              <a:t>I. Tecnologías relacionadas con la Física de Partículas</a:t>
            </a:r>
          </a:p>
        </p:txBody>
      </p:sp>
      <p:sp>
        <p:nvSpPr>
          <p:cNvPr id="164" name="Shape 164"/>
          <p:cNvSpPr/>
          <p:nvPr/>
        </p:nvSpPr>
        <p:spPr>
          <a:xfrm>
            <a:off x="522836" y="1173305"/>
            <a:ext cx="5112215"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600">
                <a:solidFill>
                  <a:srgbClr val="00397A"/>
                </a:solidFill>
              </a:defRPr>
            </a:lvl1pPr>
          </a:lstStyle>
          <a:p>
            <a:pPr lvl="0">
              <a:defRPr b="0" sz="1800">
                <a:solidFill>
                  <a:srgbClr val="000000"/>
                </a:solidFill>
              </a:defRPr>
            </a:pPr>
            <a:r>
              <a:rPr b="1" sz="2600">
                <a:solidFill>
                  <a:srgbClr val="00397A"/>
                </a:solidFill>
              </a:rPr>
              <a:t>Detectores de Ionización</a:t>
            </a:r>
          </a:p>
        </p:txBody>
      </p:sp>
      <p:sp>
        <p:nvSpPr>
          <p:cNvPr id="165" name="Shape 165"/>
          <p:cNvSpPr/>
          <p:nvPr/>
        </p:nvSpPr>
        <p:spPr>
          <a:xfrm>
            <a:off x="733558" y="1815835"/>
            <a:ext cx="9584554" cy="90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b="1" sz="2500">
                <a:solidFill>
                  <a:srgbClr val="002452"/>
                </a:solidFill>
              </a:defRPr>
            </a:lvl1pPr>
          </a:lstStyle>
          <a:p>
            <a:pPr lvl="0">
              <a:defRPr b="0" sz="1800">
                <a:solidFill>
                  <a:srgbClr val="000000"/>
                </a:solidFill>
              </a:defRPr>
            </a:pPr>
            <a:r>
              <a:rPr b="1" sz="2500">
                <a:solidFill>
                  <a:srgbClr val="002452"/>
                </a:solidFill>
              </a:rPr>
              <a:t>Gases nobles a alta presión y a temperaturas criogénicas</a:t>
            </a:r>
            <a:endParaRPr b="1" sz="2500">
              <a:solidFill>
                <a:srgbClr val="002452"/>
              </a:solidFill>
            </a:endParaRPr>
          </a:p>
        </p:txBody>
      </p:sp>
      <p:sp>
        <p:nvSpPr>
          <p:cNvPr id="166" name="Shape 166"/>
          <p:cNvSpPr/>
          <p:nvPr/>
        </p:nvSpPr>
        <p:spPr>
          <a:xfrm>
            <a:off x="743342" y="2418248"/>
            <a:ext cx="5422955"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110000"/>
              </a:lnSpc>
              <a:defRPr b="1" sz="2500">
                <a:solidFill>
                  <a:srgbClr val="002452"/>
                </a:solidFill>
              </a:defRPr>
            </a:lvl1pPr>
          </a:lstStyle>
          <a:p>
            <a:pPr lvl="0">
              <a:defRPr b="0" sz="1800">
                <a:solidFill>
                  <a:srgbClr val="000000"/>
                </a:solidFill>
              </a:defRPr>
            </a:pPr>
            <a:r>
              <a:rPr b="1" sz="2500">
                <a:solidFill>
                  <a:srgbClr val="002452"/>
                </a:solidFill>
              </a:rPr>
              <a:t>Detectores de estado sólido</a:t>
            </a:r>
          </a:p>
        </p:txBody>
      </p:sp>
      <p:sp>
        <p:nvSpPr>
          <p:cNvPr id="167" name="Shape 167"/>
          <p:cNvSpPr/>
          <p:nvPr/>
        </p:nvSpPr>
        <p:spPr>
          <a:xfrm>
            <a:off x="1398700" y="2959100"/>
            <a:ext cx="6574676" cy="3835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10000"/>
              </a:lnSpc>
              <a:defRPr sz="1800">
                <a:solidFill>
                  <a:srgbClr val="000000"/>
                </a:solidFill>
              </a:defRPr>
            </a:pPr>
            <a:r>
              <a:rPr b="1" sz="2500">
                <a:solidFill>
                  <a:srgbClr val="002452"/>
                </a:solidFill>
              </a:rPr>
              <a:t>Detectores de silicio PIN, APD, Si-PM, …</a:t>
            </a:r>
            <a:endParaRPr b="1" sz="2500">
              <a:solidFill>
                <a:srgbClr val="002452"/>
              </a:solidFill>
            </a:endParaRPr>
          </a:p>
          <a:p>
            <a:pPr lvl="0" algn="l">
              <a:lnSpc>
                <a:spcPct val="110000"/>
              </a:lnSpc>
              <a:defRPr sz="1800">
                <a:solidFill>
                  <a:srgbClr val="000000"/>
                </a:solidFill>
              </a:defRPr>
            </a:pPr>
            <a:r>
              <a:rPr b="1" sz="2500">
                <a:solidFill>
                  <a:srgbClr val="002452"/>
                </a:solidFill>
              </a:rPr>
              <a:t>micro strips</a:t>
            </a:r>
            <a:endParaRPr b="1" sz="2500">
              <a:solidFill>
                <a:srgbClr val="002452"/>
              </a:solidFill>
            </a:endParaRPr>
          </a:p>
          <a:p>
            <a:pPr lvl="0" algn="l">
              <a:lnSpc>
                <a:spcPct val="110000"/>
              </a:lnSpc>
              <a:defRPr sz="1800">
                <a:solidFill>
                  <a:srgbClr val="000000"/>
                </a:solidFill>
              </a:defRPr>
            </a:pPr>
            <a:r>
              <a:rPr b="1" sz="2500">
                <a:solidFill>
                  <a:srgbClr val="002452"/>
                </a:solidFill>
              </a:rPr>
              <a:t>DSSD</a:t>
            </a:r>
            <a:endParaRPr b="1" sz="2500">
              <a:solidFill>
                <a:srgbClr val="002452"/>
              </a:solidFill>
            </a:endParaRPr>
          </a:p>
          <a:p>
            <a:pPr lvl="0" algn="l">
              <a:lnSpc>
                <a:spcPct val="110000"/>
              </a:lnSpc>
              <a:defRPr sz="1800">
                <a:solidFill>
                  <a:srgbClr val="000000"/>
                </a:solidFill>
              </a:defRPr>
            </a:pPr>
            <a:r>
              <a:rPr b="1" sz="2500">
                <a:solidFill>
                  <a:srgbClr val="002452"/>
                </a:solidFill>
              </a:rPr>
              <a:t>Pixel detectors</a:t>
            </a:r>
            <a:endParaRPr b="1" sz="2500">
              <a:solidFill>
                <a:srgbClr val="002452"/>
              </a:solidFill>
            </a:endParaRPr>
          </a:p>
          <a:p>
            <a:pPr lvl="0" algn="l">
              <a:lnSpc>
                <a:spcPct val="110000"/>
              </a:lnSpc>
              <a:defRPr sz="1800">
                <a:solidFill>
                  <a:srgbClr val="000000"/>
                </a:solidFill>
              </a:defRPr>
            </a:pPr>
            <a:r>
              <a:rPr b="1" sz="2500">
                <a:solidFill>
                  <a:srgbClr val="002452"/>
                </a:solidFill>
              </a:rPr>
              <a:t>3D Si detectors</a:t>
            </a:r>
            <a:endParaRPr b="1" sz="2500">
              <a:solidFill>
                <a:srgbClr val="002452"/>
              </a:solidFill>
            </a:endParaRPr>
          </a:p>
          <a:p>
            <a:pPr lvl="0" algn="l">
              <a:lnSpc>
                <a:spcPct val="110000"/>
              </a:lnSpc>
              <a:defRPr sz="1800">
                <a:solidFill>
                  <a:srgbClr val="000000"/>
                </a:solidFill>
              </a:defRPr>
            </a:pPr>
            <a:r>
              <a:rPr b="1" sz="2500">
                <a:solidFill>
                  <a:srgbClr val="002452"/>
                </a:solidFill>
              </a:rPr>
              <a:t>CCD</a:t>
            </a:r>
            <a:endParaRPr b="1" sz="2500">
              <a:solidFill>
                <a:srgbClr val="002452"/>
              </a:solidFill>
            </a:endParaRPr>
          </a:p>
          <a:p>
            <a:pPr lvl="0" algn="l">
              <a:lnSpc>
                <a:spcPct val="110000"/>
              </a:lnSpc>
              <a:defRPr sz="1800">
                <a:solidFill>
                  <a:srgbClr val="000000"/>
                </a:solidFill>
              </a:defRPr>
            </a:pPr>
            <a:r>
              <a:rPr b="1" sz="2500">
                <a:solidFill>
                  <a:srgbClr val="002452"/>
                </a:solidFill>
              </a:rPr>
              <a:t>CMOS</a:t>
            </a:r>
            <a:endParaRPr b="1" sz="2500">
              <a:solidFill>
                <a:srgbClr val="002452"/>
              </a:solidFill>
            </a:endParaRPr>
          </a:p>
          <a:p>
            <a:pPr lvl="0" algn="l">
              <a:lnSpc>
                <a:spcPct val="110000"/>
              </a:lnSpc>
              <a:defRPr sz="1800">
                <a:solidFill>
                  <a:srgbClr val="000000"/>
                </a:solidFill>
              </a:defRPr>
            </a:pPr>
            <a:endParaRPr b="1" sz="2500">
              <a:solidFill>
                <a:srgbClr val="002452"/>
              </a:solidFill>
            </a:endParaRPr>
          </a:p>
        </p:txBody>
      </p:sp>
      <p:pic>
        <p:nvPicPr>
          <p:cNvPr id="168" name="Screen Shot 2014-06-04 at 20.19.21.png"/>
          <p:cNvPicPr/>
          <p:nvPr/>
        </p:nvPicPr>
        <p:blipFill>
          <a:blip r:embed="rId2">
            <a:extLst/>
          </a:blip>
          <a:stretch>
            <a:fillRect/>
          </a:stretch>
        </p:blipFill>
        <p:spPr>
          <a:xfrm>
            <a:off x="8465505" y="5514115"/>
            <a:ext cx="4503409" cy="4276822"/>
          </a:xfrm>
          <a:prstGeom prst="rect">
            <a:avLst/>
          </a:prstGeom>
          <a:ln w="12700">
            <a:miter lim="400000"/>
          </a:ln>
        </p:spPr>
      </p:pic>
      <p:pic>
        <p:nvPicPr>
          <p:cNvPr id="169" name="Screen Shot 2014-06-04 at 20.18.14.png"/>
          <p:cNvPicPr/>
          <p:nvPr/>
        </p:nvPicPr>
        <p:blipFill>
          <a:blip r:embed="rId3">
            <a:extLst/>
          </a:blip>
          <a:stretch>
            <a:fillRect/>
          </a:stretch>
        </p:blipFill>
        <p:spPr>
          <a:xfrm>
            <a:off x="8318857" y="3240374"/>
            <a:ext cx="4637106" cy="2909557"/>
          </a:xfrm>
          <a:prstGeom prst="rect">
            <a:avLst/>
          </a:prstGeom>
          <a:ln w="12700">
            <a:miter lim="400000"/>
          </a:ln>
        </p:spPr>
      </p:pic>
      <p:pic>
        <p:nvPicPr>
          <p:cNvPr id="170" name="Screen Shot 2014-06-04 at 20.18.33.png"/>
          <p:cNvPicPr/>
          <p:nvPr/>
        </p:nvPicPr>
        <p:blipFill>
          <a:blip r:embed="rId4">
            <a:extLst/>
          </a:blip>
          <a:stretch>
            <a:fillRect/>
          </a:stretch>
        </p:blipFill>
        <p:spPr>
          <a:xfrm>
            <a:off x="4871492" y="4543526"/>
            <a:ext cx="3261816" cy="2546262"/>
          </a:xfrm>
          <a:prstGeom prst="rect">
            <a:avLst/>
          </a:prstGeom>
          <a:ln w="12700">
            <a:miter lim="400000"/>
          </a:ln>
        </p:spPr>
      </p:pic>
      <p:pic>
        <p:nvPicPr>
          <p:cNvPr id="171" name="Screen Shot 2014-06-04 at 20.19.33.png"/>
          <p:cNvPicPr/>
          <p:nvPr/>
        </p:nvPicPr>
        <p:blipFill>
          <a:blip r:embed="rId5">
            <a:extLst/>
          </a:blip>
          <a:stretch>
            <a:fillRect/>
          </a:stretch>
        </p:blipFill>
        <p:spPr>
          <a:xfrm>
            <a:off x="757295" y="6805017"/>
            <a:ext cx="5112215" cy="2909557"/>
          </a:xfrm>
          <a:prstGeom prst="rect">
            <a:avLst/>
          </a:prstGeom>
          <a:ln w="12700">
            <a:miter lim="400000"/>
          </a:ln>
        </p:spPr>
      </p:pic>
    </p:spTree>
  </p:cSld>
  <p:clrMapOvr>
    <a:masterClrMapping/>
  </p:clrMapOvr>
  <p:transition spd="med" advClick="1"/>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1" name="Shape 861"/>
          <p:cNvSpPr/>
          <p:nvPr/>
        </p:nvSpPr>
        <p:spPr>
          <a:xfrm>
            <a:off x="1899110" y="4086592"/>
            <a:ext cx="5662353" cy="420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defTabSz="457200">
              <a:defRPr sz="1800">
                <a:solidFill>
                  <a:srgbClr val="000000"/>
                </a:solidFill>
              </a:defRPr>
            </a:pPr>
            <a:r>
              <a:rPr sz="1400">
                <a:solidFill>
                  <a:srgbClr val="1061C8"/>
                </a:solidFill>
                <a:latin typeface="Helvetica"/>
                <a:ea typeface="Helvetica"/>
                <a:cs typeface="Helvetica"/>
                <a:sym typeface="Helvetica"/>
              </a:rPr>
              <a:t>ANTEC  -&gt; 	bobinas superconductoras</a:t>
            </a: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ELITT    -&gt;       DISPOSITIVOS ELECTROMECANICOS</a:t>
            </a: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TRINOS -&gt; 	criostatos </a:t>
            </a: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CYOVAC -&gt; 	criostatos</a:t>
            </a: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NEREUS -&gt; 	máquinas eléctricas</a:t>
            </a: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ELITT    -&gt; 	INGENIERIA DE DISPOSITIVOS ELECTROMECANICOS</a:t>
            </a: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TRINOS -&gt; 	criostatos </a:t>
            </a: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CYOVAC -&gt; 	criostatos</a:t>
            </a: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NEREUS -&gt; 	DISPOSITIVOS ELECTROMECANICOS</a:t>
            </a: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DMP-HTS -&gt; 	RADIOFRECUENCIA </a:t>
            </a: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HUERTA -&gt; 	MECANIZADOS COMPLEJOS</a:t>
            </a:r>
            <a:endParaRPr sz="1400">
              <a:solidFill>
                <a:srgbClr val="1061C8"/>
              </a:solidFill>
              <a:latin typeface="Helvetica"/>
              <a:ea typeface="Helvetica"/>
              <a:cs typeface="Helvetica"/>
              <a:sym typeface="Helvetica"/>
            </a:endParaRPr>
          </a:p>
          <a:p>
            <a:pPr lvl="0" algn="l" defTabSz="457200">
              <a:defRPr sz="1800">
                <a:solidFill>
                  <a:srgbClr val="000000"/>
                </a:solidFill>
              </a:defRPr>
            </a:pP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Y ha mejorado las capacidades de: </a:t>
            </a:r>
            <a:endParaRPr sz="1400">
              <a:solidFill>
                <a:srgbClr val="1061C8"/>
              </a:solidFill>
              <a:latin typeface="Helvetica"/>
              <a:ea typeface="Helvetica"/>
              <a:cs typeface="Helvetica"/>
              <a:sym typeface="Helvetica"/>
            </a:endParaRPr>
          </a:p>
          <a:p>
            <a:pPr lvl="0" algn="l" defTabSz="457200">
              <a:defRPr sz="1800">
                <a:solidFill>
                  <a:srgbClr val="000000"/>
                </a:solidFill>
              </a:defRPr>
            </a:pP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RAMEN 	-&gt; 	MECATRONICA</a:t>
            </a: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AVS		-&gt; 	Sistemas electromecánicos</a:t>
            </a: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PINE	-&gt; 	Electrónica</a:t>
            </a:r>
            <a:endParaRPr sz="1400">
              <a:solidFill>
                <a:srgbClr val="1061C8"/>
              </a:solidFill>
              <a:latin typeface="Helvetica"/>
              <a:ea typeface="Helvetica"/>
              <a:cs typeface="Helvetica"/>
              <a:sym typeface="Helvetica"/>
            </a:endParaRPr>
          </a:p>
          <a:p>
            <a:pPr lvl="0" algn="l" defTabSz="457200">
              <a:defRPr sz="1800">
                <a:solidFill>
                  <a:srgbClr val="000000"/>
                </a:solidFill>
              </a:defRPr>
            </a:pPr>
            <a:r>
              <a:rPr sz="1400">
                <a:solidFill>
                  <a:srgbClr val="1061C8"/>
                </a:solidFill>
                <a:latin typeface="Helvetica"/>
                <a:ea typeface="Helvetica"/>
                <a:cs typeface="Helvetica"/>
                <a:sym typeface="Helvetica"/>
              </a:rPr>
              <a:t>HUERTA -&gt; 	MECANIZADOS DE ALTA PRECISION</a:t>
            </a:r>
            <a:endParaRPr sz="1400">
              <a:solidFill>
                <a:srgbClr val="1061C8"/>
              </a:solidFill>
              <a:latin typeface="Helvetica"/>
              <a:ea typeface="Helvetica"/>
              <a:cs typeface="Helvetica"/>
              <a:sym typeface="Helvetica"/>
            </a:endParaRPr>
          </a:p>
        </p:txBody>
      </p:sp>
      <p:sp>
        <p:nvSpPr>
          <p:cNvPr id="862" name="Shape 862"/>
          <p:cNvSpPr/>
          <p:nvPr/>
        </p:nvSpPr>
        <p:spPr>
          <a:xfrm>
            <a:off x="8098925" y="4047139"/>
            <a:ext cx="4374747" cy="264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100">
                <a:solidFill>
                  <a:srgbClr val="00397A"/>
                </a:solidFill>
              </a:defRPr>
            </a:lvl1pPr>
          </a:lstStyle>
          <a:p>
            <a:pPr lvl="0">
              <a:defRPr b="0" sz="1800">
                <a:solidFill>
                  <a:srgbClr val="000000"/>
                </a:solidFill>
              </a:defRPr>
            </a:pPr>
            <a:r>
              <a:rPr b="1" sz="2100">
                <a:solidFill>
                  <a:srgbClr val="00397A"/>
                </a:solidFill>
              </a:rPr>
              <a:t>	.	Without exception, each group strongly advocated the creation of large- scale demonstration and development facilities to help bridge the gap between development and deployment. </a:t>
            </a:r>
            <a:endParaRPr b="1" sz="2100">
              <a:solidFill>
                <a:srgbClr val="00397A"/>
              </a:solidFill>
            </a:endParaRPr>
          </a:p>
        </p:txBody>
      </p:sp>
      <p:sp>
        <p:nvSpPr>
          <p:cNvPr id="863" name="Shape 863"/>
          <p:cNvSpPr/>
          <p:nvPr/>
        </p:nvSpPr>
        <p:spPr>
          <a:xfrm>
            <a:off x="400259" y="706395"/>
            <a:ext cx="12204283"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solidFill>
                  <a:srgbClr val="000000"/>
                </a:solidFill>
              </a:defRPr>
            </a:pPr>
            <a:r>
              <a:rPr sz="2100">
                <a:solidFill>
                  <a:srgbClr val="00397A"/>
                </a:solidFill>
              </a:rPr>
              <a:t>1951 -&gt;      1961          1965                1968				1983		1986			1996</a:t>
            </a:r>
            <a:endParaRPr sz="2100">
              <a:solidFill>
                <a:srgbClr val="00397A"/>
              </a:solidFill>
            </a:endParaRPr>
          </a:p>
          <a:p>
            <a:pPr lvl="0" algn="l">
              <a:defRPr sz="1800">
                <a:solidFill>
                  <a:srgbClr val="000000"/>
                </a:solidFill>
              </a:defRPr>
            </a:pPr>
            <a:r>
              <a:rPr sz="2100">
                <a:solidFill>
                  <a:srgbClr val="00397A"/>
                </a:solidFill>
              </a:rPr>
              <a:t>IFIC     entrada CERN   curso JEN    salida CERN        entrada CERN		Prog. Nacionales	Increm. </a:t>
            </a:r>
            <a:endParaRPr sz="2100">
              <a:solidFill>
                <a:srgbClr val="00397A"/>
              </a:solidFill>
            </a:endParaRPr>
          </a:p>
          <a:p>
            <a:pPr lvl="0" algn="l">
              <a:defRPr sz="1800">
                <a:solidFill>
                  <a:srgbClr val="000000"/>
                </a:solidFill>
              </a:defRPr>
            </a:pPr>
            <a:r>
              <a:rPr sz="2100">
                <a:solidFill>
                  <a:srgbClr val="00397A"/>
                </a:solidFill>
              </a:rPr>
              <a:t>									                Plan Movilización					Ppto</a:t>
            </a:r>
            <a:endParaRPr sz="2100">
              <a:solidFill>
                <a:srgbClr val="00397A"/>
              </a:solidFill>
            </a:endParaRP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